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9144000"/>
  <p:notesSz cx="6858000" cy="9144000"/>
  <p:embeddedFontLst>
    <p:embeddedFont>
      <p:font typeface="Roboto"/>
      <p:regular r:id="rId63"/>
      <p:bold r:id="rId64"/>
      <p:italic r:id="rId65"/>
      <p:boldItalic r:id="rId66"/>
    </p:embeddedFont>
    <p:embeddedFont>
      <p:font typeface="Bree Serif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jKWyKucMDm2SB0qUFK0qbrKST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8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-italic.fntdata"/><Relationship Id="rId24" Type="http://schemas.openxmlformats.org/officeDocument/2006/relationships/slide" Target="slides/slide20.xml"/><Relationship Id="rId68" Type="http://customschemas.google.com/relationships/presentationmetadata" Target="metadata"/><Relationship Id="rId23" Type="http://schemas.openxmlformats.org/officeDocument/2006/relationships/slide" Target="slides/slide19.xml"/><Relationship Id="rId67" Type="http://schemas.openxmlformats.org/officeDocument/2006/relationships/font" Target="fonts/BreeSerif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7bd15f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777bd15f0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038f685a7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038f685a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8038f685a7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5274abb5f_1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5274abb5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5274abb5f_1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77bd15f0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777bd15f07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5274abb5f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85274abb5f_1_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c94951f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84c94951f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4c94951f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84c94951f1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4c94951f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84c94951f1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77bd15f0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777bd15f07_0_4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4c94951f1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4c94951f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84c94951f1_0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77bd15f07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777bd15f07_0_5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7e6cd36d1_1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7e6cd36d1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77e6cd36d1_1_3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7e6cd36d1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77e6cd36d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77e6cd36d1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7e6cd36d1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77e6cd36d1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Prophet model add box to highlight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picture on left looks better</a:t>
            </a:r>
            <a:endParaRPr/>
          </a:p>
        </p:txBody>
      </p:sp>
      <p:sp>
        <p:nvSpPr>
          <p:cNvPr id="377" name="Google Shape;377;g77e6cd36d1_1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4c94951f1_0_4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4c94951f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84c94951f1_0_4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7e6cd36d1_1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77e6cd36d1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77e6cd36d1_1_1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7e6cd36d1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77e6cd36d1_1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7e6cd36d1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77e6cd36d1_1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5274abb5f_1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5274abb5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85274abb5f_1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5274abb5f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5274abb5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85274abb5f_1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4fee4314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84fee43142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4fee43142_1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4fee4314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84fee43142_1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7bd15f0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777bd15f07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4fee43142_1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4fee43142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84fee43142_1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7711f09d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7711f0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7711f09d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7912dca9b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7912dca9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tenure in years</a:t>
            </a:r>
            <a:endParaRPr/>
          </a:p>
        </p:txBody>
      </p:sp>
      <p:sp>
        <p:nvSpPr>
          <p:cNvPr id="554" name="Google Shape;554;g77912dca9b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7912dca9b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7912dca9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77912dca9b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4c94951f1_0_5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4c94951f1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84c94951f1_0_5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4c94951f1_0_5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4c94951f1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84c94951f1_0_5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4c94951f1_0_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84c94951f1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84c94951f1_0_5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4fee43142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4fee4314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84fee43142_2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4fee43142_2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84fee4314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84fee43142_2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5274abb5f_3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85274abb5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85274abb5f_3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5274abb5f_1_4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5274abb5f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85274abb5f_1_4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4fee43142_2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4fee43142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84fee43142_2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4fee43142_2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4fee4314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84fee43142_2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5274abb5f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5274abb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85274abb5f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5274abb5f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5274abb5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85274abb5f_1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038f685a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038f685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8038f685a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4c94951f1_0_6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4c94951f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84c94951f1_0_6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4fee43142_3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4fee43142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84fee43142_3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7dd27c1d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7dd27c1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77dd27c1d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4c94951f1_0_6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4c94951f1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84c94951f1_0_6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7711f09d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7711f09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77711f09d5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77bd15f0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777bd15f07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7dd27c1d5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7dd27c1d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77dd27c1d5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7dd27c1d5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7dd27c1d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77dd27c1d5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7711f09d5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7711f09d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77711f09d5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8038f685a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8038f685a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8038f685a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038f685a7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8038f685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8038f685a7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4fee4314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g84fee43142_2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5274abb5f_1_4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5274abb5f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85274abb5f_1_4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4fee43142_1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84fee4314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84fee43142_1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4fee43142_1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4fee43142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84fee43142_1_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77bd15f0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777bd15f07_0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5274abb5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5274abb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5274abb5f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274abb5f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85274abb5f_1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038f685a7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038f685a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8038f685a7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5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4.png"/><Relationship Id="rId5" Type="http://schemas.openxmlformats.org/officeDocument/2006/relationships/image" Target="../media/image7.png"/><Relationship Id="rId6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UJE_yLzJJE-sNszWQdHqNl73ceciJos5/view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blog.csdn.net/dsdaasaaa/article/details/94590159" TargetMode="External"/><Relationship Id="rId4" Type="http://schemas.openxmlformats.org/officeDocument/2006/relationships/hyperlink" Target="https://www.superdatascience.com/blogs/the-ultimate-guide-to-self-organizing-maps-soms" TargetMode="External"/><Relationship Id="rId5" Type="http://schemas.openxmlformats.org/officeDocument/2006/relationships/hyperlink" Target="https://www.naftaliharris.com/blog/visualizing-dbscan-clustering/" TargetMode="External"/><Relationship Id="rId6" Type="http://schemas.openxmlformats.org/officeDocument/2006/relationships/hyperlink" Target="https://www.superdatascience.com/blogs/the-ultimate-guide-to-self-organizing-maps-som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777bd15f0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47" y="5399000"/>
            <a:ext cx="1109426" cy="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777bd15f07_0_2"/>
          <p:cNvSpPr/>
          <p:nvPr/>
        </p:nvSpPr>
        <p:spPr>
          <a:xfrm>
            <a:off x="2066950" y="5295825"/>
            <a:ext cx="24771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5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Faculty Members (WPI):</a:t>
            </a:r>
            <a:endParaRPr b="1" i="1" sz="15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Prof. Fatemeh Emdad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Prof. Chun-Kit Ngan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Prof. Elke Rundensteiner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0" name="Google Shape;90;g777bd15f07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663" y="5412650"/>
            <a:ext cx="1451824" cy="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777bd15f07_0_2"/>
          <p:cNvSpPr txBox="1"/>
          <p:nvPr/>
        </p:nvSpPr>
        <p:spPr>
          <a:xfrm>
            <a:off x="6695075" y="5105625"/>
            <a:ext cx="23835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5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Sponsors from Mapfre:</a:t>
            </a:r>
            <a:endParaRPr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Beth Poplawski</a:t>
            </a:r>
            <a:endParaRPr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Morgan Hurley </a:t>
            </a:r>
            <a:endParaRPr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Hugh Allen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Monica, Solaun Basterra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David, Rubio Ibanez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2" name="Google Shape;92;g777bd15f07_0_2"/>
          <p:cNvSpPr/>
          <p:nvPr/>
        </p:nvSpPr>
        <p:spPr>
          <a:xfrm>
            <a:off x="653975" y="5260250"/>
            <a:ext cx="1371000" cy="1099500"/>
          </a:xfrm>
          <a:prstGeom prst="frame">
            <a:avLst>
              <a:gd fmla="val 12500" name="adj1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777bd15f07_0_2"/>
          <p:cNvSpPr/>
          <p:nvPr/>
        </p:nvSpPr>
        <p:spPr>
          <a:xfrm>
            <a:off x="4839525" y="5230400"/>
            <a:ext cx="1802100" cy="1195500"/>
          </a:xfrm>
          <a:prstGeom prst="frame">
            <a:avLst>
              <a:gd fmla="val 12500" name="adj1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777bd15f07_0_2"/>
          <p:cNvSpPr/>
          <p:nvPr/>
        </p:nvSpPr>
        <p:spPr>
          <a:xfrm>
            <a:off x="404779" y="5181825"/>
            <a:ext cx="71400" cy="119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g777bd15f07_0_2"/>
          <p:cNvSpPr/>
          <p:nvPr/>
        </p:nvSpPr>
        <p:spPr>
          <a:xfrm>
            <a:off x="4595785" y="5181828"/>
            <a:ext cx="71400" cy="12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Google Shape;96;g777bd15f07_0_2"/>
          <p:cNvSpPr/>
          <p:nvPr/>
        </p:nvSpPr>
        <p:spPr>
          <a:xfrm>
            <a:off x="2038500" y="1824050"/>
            <a:ext cx="51435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i="0" lang="en-US" sz="48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Digital Workplace</a:t>
            </a:r>
            <a:endParaRPr i="0" sz="48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i="0" lang="en-US" sz="48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Data Analytics</a:t>
            </a:r>
            <a:endParaRPr i="0" sz="48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i="0" sz="48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038f685a7_0_69"/>
          <p:cNvSpPr txBox="1"/>
          <p:nvPr/>
        </p:nvSpPr>
        <p:spPr>
          <a:xfrm>
            <a:off x="4770125" y="4069075"/>
            <a:ext cx="3947100" cy="24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8038f685a7_0_69"/>
          <p:cNvSpPr/>
          <p:nvPr/>
        </p:nvSpPr>
        <p:spPr>
          <a:xfrm>
            <a:off x="5181700" y="1144125"/>
            <a:ext cx="3459300" cy="6627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OneDrive Viewed/Edited File Count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OneDrive Synced File Count ...</a:t>
            </a:r>
            <a:endParaRPr/>
          </a:p>
        </p:txBody>
      </p:sp>
      <p:sp>
        <p:nvSpPr>
          <p:cNvPr id="242" name="Google Shape;242;g8038f685a7_0_69"/>
          <p:cNvSpPr/>
          <p:nvPr/>
        </p:nvSpPr>
        <p:spPr>
          <a:xfrm>
            <a:off x="412950" y="1341425"/>
            <a:ext cx="1930800" cy="1930800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038f685a7_0_69"/>
          <p:cNvSpPr/>
          <p:nvPr/>
        </p:nvSpPr>
        <p:spPr>
          <a:xfrm>
            <a:off x="336750" y="4008425"/>
            <a:ext cx="1930800" cy="1930800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8038f685a7_0_69"/>
          <p:cNvSpPr txBox="1"/>
          <p:nvPr/>
        </p:nvSpPr>
        <p:spPr>
          <a:xfrm>
            <a:off x="874975" y="1805800"/>
            <a:ext cx="1623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Application Activity 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5" name="Google Shape;245;g8038f685a7_0_69"/>
          <p:cNvSpPr txBox="1"/>
          <p:nvPr/>
        </p:nvSpPr>
        <p:spPr>
          <a:xfrm>
            <a:off x="627150" y="4714625"/>
            <a:ext cx="1623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User Activity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6" name="Google Shape;246;g8038f685a7_0_69"/>
          <p:cNvSpPr/>
          <p:nvPr/>
        </p:nvSpPr>
        <p:spPr>
          <a:xfrm>
            <a:off x="2621425" y="13103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8038f685a7_0_69"/>
          <p:cNvSpPr/>
          <p:nvPr/>
        </p:nvSpPr>
        <p:spPr>
          <a:xfrm>
            <a:off x="2621425" y="23771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Sharepoint</a:t>
            </a:r>
            <a:endParaRPr/>
          </a:p>
        </p:txBody>
      </p:sp>
      <p:sp>
        <p:nvSpPr>
          <p:cNvPr id="248" name="Google Shape;248;g8038f685a7_0_69"/>
          <p:cNvSpPr/>
          <p:nvPr/>
        </p:nvSpPr>
        <p:spPr>
          <a:xfrm>
            <a:off x="2621425" y="35201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Skype</a:t>
            </a:r>
            <a:endParaRPr/>
          </a:p>
        </p:txBody>
      </p:sp>
      <p:sp>
        <p:nvSpPr>
          <p:cNvPr id="249" name="Google Shape;249;g8038f685a7_0_69"/>
          <p:cNvSpPr/>
          <p:nvPr/>
        </p:nvSpPr>
        <p:spPr>
          <a:xfrm>
            <a:off x="2621425" y="45869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Teams</a:t>
            </a:r>
            <a:endParaRPr/>
          </a:p>
        </p:txBody>
      </p:sp>
      <p:sp>
        <p:nvSpPr>
          <p:cNvPr id="250" name="Google Shape;250;g8038f685a7_0_69"/>
          <p:cNvSpPr/>
          <p:nvPr/>
        </p:nvSpPr>
        <p:spPr>
          <a:xfrm>
            <a:off x="2621425" y="55775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Email</a:t>
            </a:r>
            <a:endParaRPr/>
          </a:p>
        </p:txBody>
      </p:sp>
      <p:sp>
        <p:nvSpPr>
          <p:cNvPr id="251" name="Google Shape;251;g8038f685a7_0_69"/>
          <p:cNvSpPr txBox="1"/>
          <p:nvPr/>
        </p:nvSpPr>
        <p:spPr>
          <a:xfrm>
            <a:off x="3147650" y="1310375"/>
            <a:ext cx="19308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OneDrive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8038f685a7_0_69"/>
          <p:cNvSpPr/>
          <p:nvPr/>
        </p:nvSpPr>
        <p:spPr>
          <a:xfrm>
            <a:off x="5181700" y="2210925"/>
            <a:ext cx="3459300" cy="6627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Sharepoint View/ Edited File Count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Sharepoint Synced File Count ...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3" name="Google Shape;253;g8038f685a7_0_69"/>
          <p:cNvSpPr/>
          <p:nvPr/>
        </p:nvSpPr>
        <p:spPr>
          <a:xfrm>
            <a:off x="5181700" y="3353925"/>
            <a:ext cx="3459300" cy="6627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Visited Page Count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Total Peer-to-peer Session Count ...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4" name="Google Shape;254;g8038f685a7_0_69"/>
          <p:cNvSpPr/>
          <p:nvPr/>
        </p:nvSpPr>
        <p:spPr>
          <a:xfrm>
            <a:off x="5257900" y="4420725"/>
            <a:ext cx="3459300" cy="6627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       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Call Count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            Meeting Count ...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5" name="Google Shape;255;g8038f685a7_0_69"/>
          <p:cNvSpPr/>
          <p:nvPr/>
        </p:nvSpPr>
        <p:spPr>
          <a:xfrm>
            <a:off x="5181700" y="5411325"/>
            <a:ext cx="3459300" cy="6627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                  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Send Count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                Receive Count ...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6" name="Google Shape;256;g8038f685a7_0_69"/>
          <p:cNvSpPr/>
          <p:nvPr/>
        </p:nvSpPr>
        <p:spPr>
          <a:xfrm>
            <a:off x="4771550" y="2511475"/>
            <a:ext cx="4023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038f685a7_0_69"/>
          <p:cNvSpPr/>
          <p:nvPr/>
        </p:nvSpPr>
        <p:spPr>
          <a:xfrm>
            <a:off x="4771550" y="1444675"/>
            <a:ext cx="4023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8038f685a7_0_69"/>
          <p:cNvSpPr/>
          <p:nvPr/>
        </p:nvSpPr>
        <p:spPr>
          <a:xfrm>
            <a:off x="4771550" y="3654475"/>
            <a:ext cx="4023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038f685a7_0_69"/>
          <p:cNvSpPr/>
          <p:nvPr/>
        </p:nvSpPr>
        <p:spPr>
          <a:xfrm>
            <a:off x="4771550" y="4721275"/>
            <a:ext cx="4023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038f685a7_0_69"/>
          <p:cNvSpPr/>
          <p:nvPr/>
        </p:nvSpPr>
        <p:spPr>
          <a:xfrm>
            <a:off x="4771550" y="5711875"/>
            <a:ext cx="4023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g8038f685a7_0_69"/>
          <p:cNvGrpSpPr/>
          <p:nvPr/>
        </p:nvGrpSpPr>
        <p:grpSpPr>
          <a:xfrm>
            <a:off x="179455" y="123589"/>
            <a:ext cx="792072" cy="936161"/>
            <a:chOff x="5465763" y="3317875"/>
            <a:chExt cx="1511300" cy="1701801"/>
          </a:xfrm>
        </p:grpSpPr>
        <p:sp>
          <p:nvSpPr>
            <p:cNvPr id="262" name="Google Shape;262;g8038f685a7_0_69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8038f685a7_0_69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8038f685a7_0_69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g8038f685a7_0_69"/>
          <p:cNvSpPr txBox="1"/>
          <p:nvPr/>
        </p:nvSpPr>
        <p:spPr>
          <a:xfrm>
            <a:off x="1097400" y="179550"/>
            <a:ext cx="3474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Overview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5274abb5f_1_20"/>
          <p:cNvSpPr txBox="1"/>
          <p:nvPr>
            <p:ph idx="1" type="subTitle"/>
          </p:nvPr>
        </p:nvSpPr>
        <p:spPr>
          <a:xfrm>
            <a:off x="784350" y="3238500"/>
            <a:ext cx="33099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Produce models to measure employees' adaptation of new ways of working using personas </a:t>
            </a:r>
            <a:endParaRPr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2" name="Google Shape;272;g85274abb5f_1_20"/>
          <p:cNvSpPr txBox="1"/>
          <p:nvPr/>
        </p:nvSpPr>
        <p:spPr>
          <a:xfrm>
            <a:off x="473450" y="1295818"/>
            <a:ext cx="4046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Objective</a:t>
            </a:r>
            <a:r>
              <a:rPr b="1" lang="en-US" sz="4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: 2</a:t>
            </a:r>
            <a:endParaRPr b="1" i="0" sz="4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011.png" id="273" name="Google Shape;273;g85274abb5f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197925" y="-758675"/>
            <a:ext cx="2826750" cy="4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85274abb5f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050" y="3254925"/>
            <a:ext cx="4353400" cy="269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77bd15f07_0_363"/>
          <p:cNvSpPr/>
          <p:nvPr/>
        </p:nvSpPr>
        <p:spPr>
          <a:xfrm>
            <a:off x="1009650" y="1756425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Time Series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0" name="Google Shape;280;g777bd15f07_0_363"/>
          <p:cNvSpPr/>
          <p:nvPr/>
        </p:nvSpPr>
        <p:spPr>
          <a:xfrm>
            <a:off x="1009650" y="4552200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Clustering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274abb5f_1_412"/>
          <p:cNvSpPr/>
          <p:nvPr/>
        </p:nvSpPr>
        <p:spPr>
          <a:xfrm>
            <a:off x="6876150" y="3476850"/>
            <a:ext cx="1154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LSTM 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6" name="Google Shape;286;g85274abb5f_1_412"/>
          <p:cNvSpPr/>
          <p:nvPr/>
        </p:nvSpPr>
        <p:spPr>
          <a:xfrm>
            <a:off x="6876150" y="2866650"/>
            <a:ext cx="1268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Prophet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7" name="Google Shape;287;g85274abb5f_1_412"/>
          <p:cNvSpPr/>
          <p:nvPr/>
        </p:nvSpPr>
        <p:spPr>
          <a:xfrm flipH="1" rot="10800000">
            <a:off x="6080850" y="27910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85274abb5f_1_412"/>
          <p:cNvSpPr/>
          <p:nvPr/>
        </p:nvSpPr>
        <p:spPr>
          <a:xfrm flipH="1" rot="10800000">
            <a:off x="6080849" y="21814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85274abb5f_1_412"/>
          <p:cNvSpPr/>
          <p:nvPr/>
        </p:nvSpPr>
        <p:spPr>
          <a:xfrm flipH="1" rot="10800000">
            <a:off x="6080850" y="34006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85274abb5f_1_412"/>
          <p:cNvSpPr/>
          <p:nvPr/>
        </p:nvSpPr>
        <p:spPr>
          <a:xfrm>
            <a:off x="1009650" y="1756425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Time Series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1" name="Google Shape;291;g85274abb5f_1_412"/>
          <p:cNvSpPr/>
          <p:nvPr/>
        </p:nvSpPr>
        <p:spPr>
          <a:xfrm>
            <a:off x="6876150" y="2258850"/>
            <a:ext cx="1154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ARIMA 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2" name="Google Shape;292;g85274abb5f_1_412"/>
          <p:cNvSpPr/>
          <p:nvPr/>
        </p:nvSpPr>
        <p:spPr>
          <a:xfrm>
            <a:off x="1009650" y="4552200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Clustering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84c94951f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3764825"/>
            <a:ext cx="6712550" cy="28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84c94951f1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313550"/>
            <a:ext cx="6712549" cy="34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84c94951f1_0_103"/>
          <p:cNvSpPr txBox="1"/>
          <p:nvPr/>
        </p:nvSpPr>
        <p:spPr>
          <a:xfrm>
            <a:off x="2793325" y="232775"/>
            <a:ext cx="3867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Time Series Analysis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0" name="Google Shape;300;g84c94951f1_0_103"/>
          <p:cNvSpPr txBox="1"/>
          <p:nvPr/>
        </p:nvSpPr>
        <p:spPr>
          <a:xfrm>
            <a:off x="3545375" y="2077025"/>
            <a:ext cx="236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Examples:</a:t>
            </a:r>
            <a:endParaRPr b="1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g84c94951f1_0_120"/>
          <p:cNvGrpSpPr/>
          <p:nvPr/>
        </p:nvGrpSpPr>
        <p:grpSpPr>
          <a:xfrm>
            <a:off x="256124" y="276111"/>
            <a:ext cx="570516" cy="610606"/>
            <a:chOff x="5465763" y="3317875"/>
            <a:chExt cx="1511300" cy="1701801"/>
          </a:xfrm>
        </p:grpSpPr>
        <p:sp>
          <p:nvSpPr>
            <p:cNvPr id="306" name="Google Shape;306;g84c94951f1_0_12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84c94951f1_0_12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84c94951f1_0_12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g84c94951f1_0_120"/>
          <p:cNvSpPr txBox="1"/>
          <p:nvPr/>
        </p:nvSpPr>
        <p:spPr>
          <a:xfrm>
            <a:off x="1372350" y="1078000"/>
            <a:ext cx="320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ARIMA:</a:t>
            </a:r>
            <a:endParaRPr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0" name="Google Shape;310;g84c94951f1_0_120"/>
          <p:cNvSpPr txBox="1"/>
          <p:nvPr/>
        </p:nvSpPr>
        <p:spPr>
          <a:xfrm>
            <a:off x="1230150" y="3392175"/>
            <a:ext cx="66837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Procedure for forecasting time series data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Automatically detects changes by selecting change points from the data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1" name="Google Shape;311;g84c94951f1_0_120"/>
          <p:cNvSpPr txBox="1"/>
          <p:nvPr/>
        </p:nvSpPr>
        <p:spPr>
          <a:xfrm>
            <a:off x="1230150" y="1584375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Full Form: Autoregressive Integrated Moving Average Model</a:t>
            </a:r>
            <a:endParaRPr sz="1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Baseline Model that forecasts future values based on its past values, lags and lagged forecast errors</a:t>
            </a:r>
            <a:endParaRPr sz="1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84c94951f1_0_120"/>
          <p:cNvSpPr txBox="1"/>
          <p:nvPr/>
        </p:nvSpPr>
        <p:spPr>
          <a:xfrm>
            <a:off x="1219175" y="513180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Full Form: Long-short Term Memory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It is an RNN architecture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Remembers information for a long time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3" name="Google Shape;313;g84c94951f1_0_120"/>
          <p:cNvSpPr txBox="1"/>
          <p:nvPr/>
        </p:nvSpPr>
        <p:spPr>
          <a:xfrm>
            <a:off x="1372350" y="4583200"/>
            <a:ext cx="320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LSTM</a:t>
            </a:r>
            <a:r>
              <a:rPr lang="en-US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:</a:t>
            </a:r>
            <a:endParaRPr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4" name="Google Shape;314;g84c94951f1_0_120"/>
          <p:cNvSpPr txBox="1"/>
          <p:nvPr/>
        </p:nvSpPr>
        <p:spPr>
          <a:xfrm>
            <a:off x="915150" y="316000"/>
            <a:ext cx="8316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Implemented models of Time Series Analysis</a:t>
            </a:r>
            <a:endParaRPr b="1"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5" name="Google Shape;315;g84c94951f1_0_120"/>
          <p:cNvSpPr txBox="1"/>
          <p:nvPr/>
        </p:nvSpPr>
        <p:spPr>
          <a:xfrm>
            <a:off x="1372350" y="2719275"/>
            <a:ext cx="4472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Prophet:</a:t>
            </a:r>
            <a:endParaRPr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g84c94951f1_0_134"/>
          <p:cNvGrpSpPr/>
          <p:nvPr/>
        </p:nvGrpSpPr>
        <p:grpSpPr>
          <a:xfrm>
            <a:off x="179455" y="504589"/>
            <a:ext cx="792072" cy="936161"/>
            <a:chOff x="5465763" y="3317875"/>
            <a:chExt cx="1511300" cy="1701801"/>
          </a:xfrm>
        </p:grpSpPr>
        <p:sp>
          <p:nvSpPr>
            <p:cNvPr id="321" name="Google Shape;321;g84c94951f1_0_134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84c94951f1_0_134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84c94951f1_0_134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g84c94951f1_0_134"/>
          <p:cNvSpPr txBox="1"/>
          <p:nvPr/>
        </p:nvSpPr>
        <p:spPr>
          <a:xfrm>
            <a:off x="1220900" y="632750"/>
            <a:ext cx="3206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Project Setup</a:t>
            </a:r>
            <a:endParaRPr b="1"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5" name="Google Shape;325;g84c94951f1_0_134"/>
          <p:cNvSpPr txBox="1"/>
          <p:nvPr/>
        </p:nvSpPr>
        <p:spPr>
          <a:xfrm>
            <a:off x="417325" y="1961250"/>
            <a:ext cx="78219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ree Serif"/>
              <a:buChar char="●"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Train/Test Dataset split: 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-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Training: 2019-07-25 to 2020-01-02 (90%)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-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Testing: 2020-01-03 to 2020-01-20 (10%)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ree Serif"/>
              <a:buChar char="●"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Criteria: 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-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AIC means Akaike Information Criterion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-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BIC means Bayesian </a:t>
            </a:r>
            <a:r>
              <a:rPr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Information Criterion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(models with minimum AIC or BIC will be selected.)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26" name="Google Shape;326;g84c94951f1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050" y="1371600"/>
            <a:ext cx="3389700" cy="23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84c94951f1_0_134"/>
          <p:cNvSpPr txBox="1"/>
          <p:nvPr/>
        </p:nvSpPr>
        <p:spPr>
          <a:xfrm>
            <a:off x="6010250" y="2345625"/>
            <a:ext cx="78219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90% Training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Data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8" name="Google Shape;328;g84c94951f1_0_134"/>
          <p:cNvSpPr txBox="1"/>
          <p:nvPr/>
        </p:nvSpPr>
        <p:spPr>
          <a:xfrm>
            <a:off x="6664575" y="1565025"/>
            <a:ext cx="5697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10%   Test Data</a:t>
            </a:r>
            <a:endParaRPr sz="18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.png" id="333" name="Google Shape;333;g777bd15f07_0_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747" y="19032"/>
            <a:ext cx="526581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777bd15f07_0_458"/>
          <p:cNvSpPr txBox="1"/>
          <p:nvPr/>
        </p:nvSpPr>
        <p:spPr>
          <a:xfrm>
            <a:off x="604850" y="5239668"/>
            <a:ext cx="35943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Indicators</a:t>
            </a:r>
            <a:endParaRPr b="1" i="0" sz="4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4c94951f1_0_169"/>
          <p:cNvSpPr txBox="1"/>
          <p:nvPr/>
        </p:nvSpPr>
        <p:spPr>
          <a:xfrm>
            <a:off x="1098125" y="475500"/>
            <a:ext cx="4829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Skype Indicators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341" name="Google Shape;341;g84c94951f1_0_169"/>
          <p:cNvGrpSpPr/>
          <p:nvPr/>
        </p:nvGrpSpPr>
        <p:grpSpPr>
          <a:xfrm>
            <a:off x="407935" y="469856"/>
            <a:ext cx="564622" cy="800527"/>
            <a:chOff x="5465763" y="3317875"/>
            <a:chExt cx="1511300" cy="1701801"/>
          </a:xfrm>
        </p:grpSpPr>
        <p:sp>
          <p:nvSpPr>
            <p:cNvPr id="342" name="Google Shape;342;g84c94951f1_0_169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84c94951f1_0_169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g84c94951f1_0_169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g84c94951f1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0" y="2153750"/>
            <a:ext cx="4964841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84c94951f1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25" y="1932150"/>
            <a:ext cx="6502474" cy="37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84c94951f1_0_169"/>
          <p:cNvSpPr txBox="1"/>
          <p:nvPr/>
        </p:nvSpPr>
        <p:spPr>
          <a:xfrm>
            <a:off x="1072350" y="6060450"/>
            <a:ext cx="76479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Similarly,  Teams, OneDrive and  SharePoint Indicators were calculated</a:t>
            </a:r>
            <a:endParaRPr sz="1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48" name="Google Shape;348;g84c94951f1_0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400" y="1676400"/>
            <a:ext cx="3564000" cy="263874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84c94951f1_0_169"/>
          <p:cNvSpPr/>
          <p:nvPr/>
        </p:nvSpPr>
        <p:spPr>
          <a:xfrm>
            <a:off x="2133200" y="1758550"/>
            <a:ext cx="2620800" cy="931500"/>
          </a:xfrm>
          <a:prstGeom prst="frame">
            <a:avLst>
              <a:gd fmla="val 6015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84c94951f1_0_169"/>
          <p:cNvSpPr/>
          <p:nvPr/>
        </p:nvSpPr>
        <p:spPr>
          <a:xfrm>
            <a:off x="5000150" y="1673275"/>
            <a:ext cx="4023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84c94951f1_0_169"/>
          <p:cNvSpPr/>
          <p:nvPr/>
        </p:nvSpPr>
        <p:spPr>
          <a:xfrm>
            <a:off x="367600" y="4395800"/>
            <a:ext cx="6852300" cy="1364100"/>
          </a:xfrm>
          <a:prstGeom prst="frame">
            <a:avLst>
              <a:gd fmla="val 5433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.png" id="356" name="Google Shape;356;g777bd15f07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747" y="19032"/>
            <a:ext cx="526581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77bd15f07_0_538"/>
          <p:cNvSpPr txBox="1"/>
          <p:nvPr/>
        </p:nvSpPr>
        <p:spPr>
          <a:xfrm>
            <a:off x="675349" y="5258700"/>
            <a:ext cx="29673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Results</a:t>
            </a:r>
            <a:endParaRPr b="1" i="0" sz="4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77e6cd36d1_1_372"/>
          <p:cNvPicPr preferRelativeResize="0"/>
          <p:nvPr/>
        </p:nvPicPr>
        <p:blipFill rotWithShape="1">
          <a:blip r:embed="rId3">
            <a:alphaModFix/>
          </a:blip>
          <a:srcRect b="27649" l="5539" r="27228" t="14879"/>
          <a:stretch/>
        </p:blipFill>
        <p:spPr>
          <a:xfrm>
            <a:off x="1071825" y="2011325"/>
            <a:ext cx="1537657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77e6cd36d1_1_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1981200"/>
            <a:ext cx="1537650" cy="188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77e6cd36d1_1_372"/>
          <p:cNvSpPr txBox="1"/>
          <p:nvPr/>
        </p:nvSpPr>
        <p:spPr>
          <a:xfrm>
            <a:off x="1675050" y="973925"/>
            <a:ext cx="5477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Sponsors from MAPFRE</a:t>
            </a:r>
            <a:endParaRPr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" name="Google Shape;105;g77e6cd36d1_1_372"/>
          <p:cNvSpPr/>
          <p:nvPr/>
        </p:nvSpPr>
        <p:spPr>
          <a:xfrm>
            <a:off x="926325" y="3994200"/>
            <a:ext cx="20403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Beth Poplawski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Knowledge Management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Consultant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Department: HR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MAPFRE Insurance 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Webster MA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" name="Google Shape;106;g77e6cd36d1_1_372"/>
          <p:cNvSpPr txBox="1"/>
          <p:nvPr/>
        </p:nvSpPr>
        <p:spPr>
          <a:xfrm>
            <a:off x="3581400" y="3962400"/>
            <a:ext cx="215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Hugh Allen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Innovation Office Manager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Department: HR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MAPFRE Insurance 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Webster MA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7" name="Google Shape;107;g77e6cd36d1_1_372"/>
          <p:cNvSpPr txBox="1"/>
          <p:nvPr/>
        </p:nvSpPr>
        <p:spPr>
          <a:xfrm>
            <a:off x="6172200" y="396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Morgan Hurley 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Manager 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Workforce Analytics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Department: HR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MAPFRE Insurance 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Webster MA</a:t>
            </a:r>
            <a:endParaRPr b="1" sz="1200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8" name="Google Shape;108;g77e6cd36d1_1_372"/>
          <p:cNvSpPr/>
          <p:nvPr/>
        </p:nvSpPr>
        <p:spPr>
          <a:xfrm>
            <a:off x="3367400" y="3917102"/>
            <a:ext cx="47100" cy="15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g77e6cd36d1_1_372"/>
          <p:cNvSpPr/>
          <p:nvPr/>
        </p:nvSpPr>
        <p:spPr>
          <a:xfrm>
            <a:off x="5958200" y="3917102"/>
            <a:ext cx="47100" cy="15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g77e6cd36d1_1_372"/>
          <p:cNvPicPr preferRelativeResize="0"/>
          <p:nvPr/>
        </p:nvPicPr>
        <p:blipFill rotWithShape="1">
          <a:blip r:embed="rId5">
            <a:alphaModFix/>
          </a:blip>
          <a:srcRect b="0" l="7318" r="5344" t="0"/>
          <a:stretch/>
        </p:blipFill>
        <p:spPr>
          <a:xfrm>
            <a:off x="3596000" y="1935525"/>
            <a:ext cx="1635327" cy="18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e6cd36d1_1_2"/>
          <p:cNvSpPr txBox="1"/>
          <p:nvPr>
            <p:ph type="ctrTitle"/>
          </p:nvPr>
        </p:nvSpPr>
        <p:spPr>
          <a:xfrm>
            <a:off x="644625" y="112725"/>
            <a:ext cx="7233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Teams </a:t>
            </a:r>
            <a:r>
              <a:rPr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ARIMA and LSTM </a:t>
            </a: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Test Results 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64" name="Google Shape;364;g77e6cd36d1_1_2"/>
          <p:cNvPicPr preferRelativeResize="0"/>
          <p:nvPr/>
        </p:nvPicPr>
        <p:blipFill rotWithShape="1">
          <a:blip r:embed="rId3">
            <a:alphaModFix/>
          </a:blip>
          <a:srcRect b="17762" l="12964" r="47036" t="27833"/>
          <a:stretch/>
        </p:blipFill>
        <p:spPr>
          <a:xfrm>
            <a:off x="891775" y="2130167"/>
            <a:ext cx="3418825" cy="27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77e6cd36d1_1_2"/>
          <p:cNvSpPr txBox="1"/>
          <p:nvPr/>
        </p:nvSpPr>
        <p:spPr>
          <a:xfrm>
            <a:off x="1231600" y="1913450"/>
            <a:ext cx="35418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980000"/>
              </a:solidFill>
              <a:highlight>
                <a:srgbClr val="FFFFFF"/>
              </a:highlight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Indicator for Team Chat Avg Msg</a:t>
            </a:r>
            <a:endParaRPr b="1" i="0" sz="1200" u="none" cap="none" strike="noStrike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6" name="Google Shape;366;g77e6cd36d1_1_2"/>
          <p:cNvSpPr txBox="1"/>
          <p:nvPr>
            <p:ph type="ctrTitle"/>
          </p:nvPr>
        </p:nvSpPr>
        <p:spPr>
          <a:xfrm>
            <a:off x="481850" y="5114733"/>
            <a:ext cx="4092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Teams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ARIMA Future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7" name="Google Shape;367;g77e6cd36d1_1_2"/>
          <p:cNvSpPr txBox="1"/>
          <p:nvPr>
            <p:ph type="ctrTitle"/>
          </p:nvPr>
        </p:nvSpPr>
        <p:spPr>
          <a:xfrm>
            <a:off x="4621000" y="5114733"/>
            <a:ext cx="4092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Teams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LSTM Future 18 days prediction</a:t>
            </a:r>
            <a:r>
              <a:rPr lang="en-US" sz="1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368" name="Google Shape;368;g77e6cd36d1_1_2"/>
          <p:cNvGrpSpPr/>
          <p:nvPr/>
        </p:nvGrpSpPr>
        <p:grpSpPr>
          <a:xfrm>
            <a:off x="179456" y="164895"/>
            <a:ext cx="792072" cy="1248271"/>
            <a:chOff x="5465763" y="3317875"/>
            <a:chExt cx="1511300" cy="1701801"/>
          </a:xfrm>
        </p:grpSpPr>
        <p:sp>
          <p:nvSpPr>
            <p:cNvPr id="369" name="Google Shape;369;g77e6cd36d1_1_2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77e6cd36d1_1_2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77e6cd36d1_1_2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2" name="Google Shape;372;g77e6cd36d1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900" y="2130167"/>
            <a:ext cx="3418825" cy="281806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77e6cd36d1_1_2"/>
          <p:cNvSpPr/>
          <p:nvPr/>
        </p:nvSpPr>
        <p:spPr>
          <a:xfrm>
            <a:off x="4773400" y="1913450"/>
            <a:ext cx="3802500" cy="3201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7e6cd36d1_1_92"/>
          <p:cNvSpPr txBox="1"/>
          <p:nvPr/>
        </p:nvSpPr>
        <p:spPr>
          <a:xfrm>
            <a:off x="929550" y="331600"/>
            <a:ext cx="77463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OneDrive - Test Results and Future 18 days Prediction</a:t>
            </a:r>
            <a:endParaRPr b="0" i="0" sz="24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80" name="Google Shape;380;g77e6cd36d1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50" y="2184408"/>
            <a:ext cx="3515201" cy="27470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77e6cd36d1_1_92"/>
          <p:cNvSpPr txBox="1"/>
          <p:nvPr/>
        </p:nvSpPr>
        <p:spPr>
          <a:xfrm>
            <a:off x="1994088" y="1500750"/>
            <a:ext cx="1852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382" name="Google Shape;382;g77e6cd36d1_1_92"/>
          <p:cNvGrpSpPr/>
          <p:nvPr/>
        </p:nvGrpSpPr>
        <p:grpSpPr>
          <a:xfrm>
            <a:off x="179456" y="164895"/>
            <a:ext cx="792072" cy="1248271"/>
            <a:chOff x="5465763" y="3317875"/>
            <a:chExt cx="1511300" cy="1701801"/>
          </a:xfrm>
        </p:grpSpPr>
        <p:sp>
          <p:nvSpPr>
            <p:cNvPr id="383" name="Google Shape;383;g77e6cd36d1_1_92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77e6cd36d1_1_92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77e6cd36d1_1_92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g77e6cd36d1_1_92"/>
          <p:cNvSpPr txBox="1"/>
          <p:nvPr>
            <p:ph type="ctrTitle"/>
          </p:nvPr>
        </p:nvSpPr>
        <p:spPr>
          <a:xfrm>
            <a:off x="4114800" y="5103025"/>
            <a:ext cx="4959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OneDrive PROPHET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Future 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7" name="Google Shape;387;g77e6cd36d1_1_92"/>
          <p:cNvSpPr txBox="1"/>
          <p:nvPr>
            <p:ph type="ctrTitle"/>
          </p:nvPr>
        </p:nvSpPr>
        <p:spPr>
          <a:xfrm>
            <a:off x="-228600" y="5103025"/>
            <a:ext cx="4959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OneDrive ARIMA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Future 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8" name="Google Shape;388;g77e6cd36d1_1_92"/>
          <p:cNvSpPr txBox="1"/>
          <p:nvPr/>
        </p:nvSpPr>
        <p:spPr>
          <a:xfrm>
            <a:off x="645050" y="2076730"/>
            <a:ext cx="33222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Storage Used (Bytes)</a:t>
            </a:r>
            <a:endParaRPr/>
          </a:p>
        </p:txBody>
      </p:sp>
      <p:pic>
        <p:nvPicPr>
          <p:cNvPr id="389" name="Google Shape;389;g77e6cd36d1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7150" y="2184407"/>
            <a:ext cx="3838698" cy="274706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77e6cd36d1_1_92"/>
          <p:cNvSpPr txBox="1"/>
          <p:nvPr/>
        </p:nvSpPr>
        <p:spPr>
          <a:xfrm>
            <a:off x="5004800" y="2184407"/>
            <a:ext cx="33222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Storage Used (Bytes)</a:t>
            </a:r>
            <a:endParaRPr b="0" i="0" sz="1500" u="none" cap="none" strike="noStrike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1" name="Google Shape;391;g77e6cd36d1_1_92"/>
          <p:cNvSpPr/>
          <p:nvPr/>
        </p:nvSpPr>
        <p:spPr>
          <a:xfrm>
            <a:off x="4630776" y="1961965"/>
            <a:ext cx="4229100" cy="3141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77e6cd36d1_1_92"/>
          <p:cNvSpPr txBox="1"/>
          <p:nvPr/>
        </p:nvSpPr>
        <p:spPr>
          <a:xfrm>
            <a:off x="6498650" y="4833525"/>
            <a:ext cx="60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77e6cd36d1_1_92"/>
          <p:cNvSpPr txBox="1"/>
          <p:nvPr/>
        </p:nvSpPr>
        <p:spPr>
          <a:xfrm>
            <a:off x="1850450" y="4833525"/>
            <a:ext cx="60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77e6cd36d1_1_92"/>
          <p:cNvSpPr txBox="1"/>
          <p:nvPr/>
        </p:nvSpPr>
        <p:spPr>
          <a:xfrm rot="-5400000">
            <a:off x="-638750" y="3024477"/>
            <a:ext cx="2001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Storage Used (Bytes)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5" name="Google Shape;395;g77e6cd36d1_1_92"/>
          <p:cNvSpPr txBox="1"/>
          <p:nvPr/>
        </p:nvSpPr>
        <p:spPr>
          <a:xfrm rot="-5400000">
            <a:off x="3704650" y="3024477"/>
            <a:ext cx="2001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Storage Used (Bytes)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4c94951f1_0_452"/>
          <p:cNvSpPr txBox="1"/>
          <p:nvPr/>
        </p:nvSpPr>
        <p:spPr>
          <a:xfrm>
            <a:off x="918850" y="309900"/>
            <a:ext cx="7979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SharePoint - Test Results and Future 18 days Prediction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02" name="Google Shape;402;g84c94951f1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50" y="1841333"/>
            <a:ext cx="3550874" cy="289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84c94951f1_0_452"/>
          <p:cNvSpPr txBox="1"/>
          <p:nvPr>
            <p:ph type="ctrTitle"/>
          </p:nvPr>
        </p:nvSpPr>
        <p:spPr>
          <a:xfrm>
            <a:off x="416750" y="5103033"/>
            <a:ext cx="3984300" cy="9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SharePoint ARIMA Final 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4" name="Google Shape;404;g84c94951f1_0_452"/>
          <p:cNvSpPr txBox="1"/>
          <p:nvPr>
            <p:ph type="ctrTitle"/>
          </p:nvPr>
        </p:nvSpPr>
        <p:spPr>
          <a:xfrm>
            <a:off x="4575050" y="5103033"/>
            <a:ext cx="3882900" cy="12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SharePoint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LSTM Future 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05" name="Google Shape;405;g84c94951f1_0_452"/>
          <p:cNvGrpSpPr/>
          <p:nvPr/>
        </p:nvGrpSpPr>
        <p:grpSpPr>
          <a:xfrm>
            <a:off x="179455" y="164895"/>
            <a:ext cx="792072" cy="1248271"/>
            <a:chOff x="5465763" y="3317875"/>
            <a:chExt cx="1511300" cy="1701801"/>
          </a:xfrm>
        </p:grpSpPr>
        <p:sp>
          <p:nvSpPr>
            <p:cNvPr id="406" name="Google Shape;406;g84c94951f1_0_452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g84c94951f1_0_452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84c94951f1_0_452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9" name="Google Shape;409;g84c94951f1_0_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697" y="1914737"/>
            <a:ext cx="3550875" cy="277473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84c94951f1_0_452"/>
          <p:cNvSpPr/>
          <p:nvPr/>
        </p:nvSpPr>
        <p:spPr>
          <a:xfrm>
            <a:off x="4597150" y="1648575"/>
            <a:ext cx="3934200" cy="32742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7e6cd36d1_1_184"/>
          <p:cNvSpPr txBox="1"/>
          <p:nvPr>
            <p:ph type="ctrTitle"/>
          </p:nvPr>
        </p:nvSpPr>
        <p:spPr>
          <a:xfrm>
            <a:off x="728450" y="-126472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Skype- Test Results and  Future 18 days Prediction</a:t>
            </a:r>
            <a:endParaRPr/>
          </a:p>
        </p:txBody>
      </p:sp>
      <p:pic>
        <p:nvPicPr>
          <p:cNvPr id="417" name="Google Shape;417;g77e6cd36d1_1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50" y="2127200"/>
            <a:ext cx="3558001" cy="307386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77e6cd36d1_1_184"/>
          <p:cNvSpPr txBox="1"/>
          <p:nvPr>
            <p:ph type="ctrTitle"/>
          </p:nvPr>
        </p:nvSpPr>
        <p:spPr>
          <a:xfrm>
            <a:off x="307850" y="5611433"/>
            <a:ext cx="3897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Skype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ARIMA Final 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9" name="Google Shape;419;g77e6cd36d1_1_184"/>
          <p:cNvSpPr txBox="1"/>
          <p:nvPr>
            <p:ph type="ctrTitle"/>
          </p:nvPr>
        </p:nvSpPr>
        <p:spPr>
          <a:xfrm>
            <a:off x="4578900" y="5611433"/>
            <a:ext cx="3897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Skype </a:t>
            </a:r>
            <a:r>
              <a:rPr lang="en-US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LSTM Future  18 days prediction</a:t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20" name="Google Shape;420;g77e6cd36d1_1_184"/>
          <p:cNvGrpSpPr/>
          <p:nvPr/>
        </p:nvGrpSpPr>
        <p:grpSpPr>
          <a:xfrm>
            <a:off x="179456" y="164895"/>
            <a:ext cx="792072" cy="1248271"/>
            <a:chOff x="5465763" y="3317875"/>
            <a:chExt cx="1511300" cy="1701801"/>
          </a:xfrm>
        </p:grpSpPr>
        <p:sp>
          <p:nvSpPr>
            <p:cNvPr id="421" name="Google Shape;421;g77e6cd36d1_1_184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77e6cd36d1_1_184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77e6cd36d1_1_184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4" name="Google Shape;424;g77e6cd36d1_1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3775" y="2127199"/>
            <a:ext cx="3571875" cy="307386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77e6cd36d1_1_184"/>
          <p:cNvSpPr/>
          <p:nvPr/>
        </p:nvSpPr>
        <p:spPr>
          <a:xfrm>
            <a:off x="4749553" y="1961964"/>
            <a:ext cx="3934200" cy="3417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7e6cd36d1_1_275"/>
          <p:cNvSpPr/>
          <p:nvPr/>
        </p:nvSpPr>
        <p:spPr>
          <a:xfrm>
            <a:off x="6876150" y="3476850"/>
            <a:ext cx="1154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LSTM 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1" name="Google Shape;431;g77e6cd36d1_1_275"/>
          <p:cNvSpPr/>
          <p:nvPr/>
        </p:nvSpPr>
        <p:spPr>
          <a:xfrm>
            <a:off x="6876150" y="2866650"/>
            <a:ext cx="1268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Prophet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2" name="Google Shape;432;g77e6cd36d1_1_275"/>
          <p:cNvSpPr/>
          <p:nvPr/>
        </p:nvSpPr>
        <p:spPr>
          <a:xfrm flipH="1" rot="10800000">
            <a:off x="6080850" y="27910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77e6cd36d1_1_275"/>
          <p:cNvSpPr/>
          <p:nvPr/>
        </p:nvSpPr>
        <p:spPr>
          <a:xfrm flipH="1" rot="10800000">
            <a:off x="6080849" y="21814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77e6cd36d1_1_275"/>
          <p:cNvSpPr/>
          <p:nvPr/>
        </p:nvSpPr>
        <p:spPr>
          <a:xfrm flipH="1" rot="10800000">
            <a:off x="6080850" y="34006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77e6cd36d1_1_275"/>
          <p:cNvSpPr/>
          <p:nvPr/>
        </p:nvSpPr>
        <p:spPr>
          <a:xfrm>
            <a:off x="1009650" y="1756425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Time Series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6" name="Google Shape;436;g77e6cd36d1_1_275"/>
          <p:cNvSpPr/>
          <p:nvPr/>
        </p:nvSpPr>
        <p:spPr>
          <a:xfrm>
            <a:off x="6876150" y="2258850"/>
            <a:ext cx="1154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ARIMA 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7e6cd36d1_1_285"/>
          <p:cNvSpPr/>
          <p:nvPr/>
        </p:nvSpPr>
        <p:spPr>
          <a:xfrm>
            <a:off x="6876150" y="3476850"/>
            <a:ext cx="1154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LSTM 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2" name="Google Shape;442;g77e6cd36d1_1_285"/>
          <p:cNvSpPr/>
          <p:nvPr/>
        </p:nvSpPr>
        <p:spPr>
          <a:xfrm>
            <a:off x="6876150" y="2866650"/>
            <a:ext cx="1268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Prophet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3" name="Google Shape;443;g77e6cd36d1_1_285"/>
          <p:cNvSpPr/>
          <p:nvPr/>
        </p:nvSpPr>
        <p:spPr>
          <a:xfrm flipH="1" rot="10800000">
            <a:off x="6080850" y="27910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77e6cd36d1_1_285"/>
          <p:cNvSpPr/>
          <p:nvPr/>
        </p:nvSpPr>
        <p:spPr>
          <a:xfrm flipH="1" rot="10800000">
            <a:off x="6080849" y="21814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77e6cd36d1_1_285"/>
          <p:cNvSpPr/>
          <p:nvPr/>
        </p:nvSpPr>
        <p:spPr>
          <a:xfrm flipH="1" rot="10800000">
            <a:off x="6080850" y="3400659"/>
            <a:ext cx="602400" cy="36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77e6cd36d1_1_285"/>
          <p:cNvSpPr/>
          <p:nvPr/>
        </p:nvSpPr>
        <p:spPr>
          <a:xfrm>
            <a:off x="1009650" y="1756425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Time Series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7" name="Google Shape;447;g77e6cd36d1_1_285"/>
          <p:cNvSpPr/>
          <p:nvPr/>
        </p:nvSpPr>
        <p:spPr>
          <a:xfrm>
            <a:off x="6876150" y="2258850"/>
            <a:ext cx="1154700" cy="36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ARIMA </a:t>
            </a:r>
            <a:endParaRPr b="1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8" name="Google Shape;448;g77e6cd36d1_1_285"/>
          <p:cNvSpPr/>
          <p:nvPr/>
        </p:nvSpPr>
        <p:spPr>
          <a:xfrm>
            <a:off x="1009650" y="4552200"/>
            <a:ext cx="4537800" cy="934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Clustering Analysis</a:t>
            </a:r>
            <a:endParaRPr b="1"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5274abb5f_1_112"/>
          <p:cNvSpPr txBox="1"/>
          <p:nvPr/>
        </p:nvSpPr>
        <p:spPr>
          <a:xfrm>
            <a:off x="794600" y="283050"/>
            <a:ext cx="38217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Persona Workflow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5" name="Google Shape;455;g85274abb5f_1_112"/>
          <p:cNvSpPr/>
          <p:nvPr/>
        </p:nvSpPr>
        <p:spPr>
          <a:xfrm>
            <a:off x="2650550" y="1455300"/>
            <a:ext cx="1765500" cy="104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A61C00"/>
                </a:solidFill>
                <a:latin typeface="Bree Serif"/>
                <a:ea typeface="Bree Serif"/>
                <a:cs typeface="Bree Serif"/>
                <a:sym typeface="Bree Serif"/>
              </a:rPr>
              <a:t>Data Preprocessing</a:t>
            </a:r>
            <a:endParaRPr b="1" sz="1500">
              <a:solidFill>
                <a:srgbClr val="A61C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6" name="Google Shape;456;g85274abb5f_1_112"/>
          <p:cNvSpPr/>
          <p:nvPr/>
        </p:nvSpPr>
        <p:spPr>
          <a:xfrm rot="10800000">
            <a:off x="4047050" y="2755100"/>
            <a:ext cx="1323000" cy="1429500"/>
          </a:xfrm>
          <a:prstGeom prst="bentArrow">
            <a:avLst>
              <a:gd fmla="val 34042" name="adj1"/>
              <a:gd fmla="val 37237" name="adj2"/>
              <a:gd fmla="val 25000" name="adj3"/>
              <a:gd fmla="val 43750" name="adj4"/>
            </a:avLst>
          </a:prstGeom>
          <a:solidFill>
            <a:srgbClr val="DD7E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85274abb5f_1_112"/>
          <p:cNvSpPr/>
          <p:nvPr/>
        </p:nvSpPr>
        <p:spPr>
          <a:xfrm flipH="1" rot="10800000">
            <a:off x="5738238" y="2757433"/>
            <a:ext cx="1446000" cy="1429500"/>
          </a:xfrm>
          <a:prstGeom prst="bentArrow">
            <a:avLst>
              <a:gd fmla="val 34042" name="adj1"/>
              <a:gd fmla="val 37237" name="adj2"/>
              <a:gd fmla="val 25000" name="adj3"/>
              <a:gd fmla="val 43750" name="adj4"/>
            </a:avLst>
          </a:prstGeom>
          <a:solidFill>
            <a:srgbClr val="CC412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85274abb5f_1_112"/>
          <p:cNvSpPr txBox="1"/>
          <p:nvPr/>
        </p:nvSpPr>
        <p:spPr>
          <a:xfrm>
            <a:off x="6172200" y="3330200"/>
            <a:ext cx="1122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5200C"/>
                </a:solidFill>
                <a:latin typeface="Bree Serif"/>
                <a:ea typeface="Bree Serif"/>
                <a:cs typeface="Bree Serif"/>
                <a:sym typeface="Bree Serif"/>
              </a:rPr>
              <a:t>Clustering Analysis</a:t>
            </a:r>
            <a:endParaRPr b="1" sz="1300">
              <a:solidFill>
                <a:srgbClr val="85200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9" name="Google Shape;459;g85274abb5f_1_112"/>
          <p:cNvSpPr txBox="1"/>
          <p:nvPr/>
        </p:nvSpPr>
        <p:spPr>
          <a:xfrm>
            <a:off x="4114800" y="3406400"/>
            <a:ext cx="1122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85200C"/>
                </a:solidFill>
                <a:latin typeface="Bree Serif"/>
                <a:ea typeface="Bree Serif"/>
                <a:cs typeface="Bree Serif"/>
                <a:sym typeface="Bree Serif"/>
              </a:rPr>
              <a:t>Rule Based Analysis</a:t>
            </a:r>
            <a:endParaRPr b="1" sz="1200">
              <a:solidFill>
                <a:srgbClr val="85200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60" name="Google Shape;460;g85274abb5f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526" y="4268300"/>
            <a:ext cx="6197950" cy="107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g85274abb5f_1_112"/>
          <p:cNvGrpSpPr/>
          <p:nvPr/>
        </p:nvGrpSpPr>
        <p:grpSpPr>
          <a:xfrm>
            <a:off x="646506" y="234341"/>
            <a:ext cx="588047" cy="599715"/>
            <a:chOff x="5465763" y="3317875"/>
            <a:chExt cx="1511300" cy="1701801"/>
          </a:xfrm>
        </p:grpSpPr>
        <p:sp>
          <p:nvSpPr>
            <p:cNvPr id="462" name="Google Shape;462;g85274abb5f_1_112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85274abb5f_1_112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85274abb5f_1_112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g85274abb5f_1_112"/>
          <p:cNvSpPr txBox="1"/>
          <p:nvPr/>
        </p:nvSpPr>
        <p:spPr>
          <a:xfrm>
            <a:off x="642200" y="1016600"/>
            <a:ext cx="1700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 Data</a:t>
            </a: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: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Office 365 Activities,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Census Data,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Survey Results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85274abb5f_1_112"/>
          <p:cNvSpPr/>
          <p:nvPr/>
        </p:nvSpPr>
        <p:spPr>
          <a:xfrm>
            <a:off x="494100" y="896550"/>
            <a:ext cx="1840800" cy="23178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85274abb5f_1_112"/>
          <p:cNvSpPr/>
          <p:nvPr/>
        </p:nvSpPr>
        <p:spPr>
          <a:xfrm>
            <a:off x="2563100" y="3065325"/>
            <a:ext cx="990600" cy="1305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85274abb5f_1_112"/>
          <p:cNvSpPr txBox="1"/>
          <p:nvPr/>
        </p:nvSpPr>
        <p:spPr>
          <a:xfrm>
            <a:off x="4987625" y="5527975"/>
            <a:ext cx="1446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 Persona Sketch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85274abb5f_1_112"/>
          <p:cNvSpPr/>
          <p:nvPr/>
        </p:nvSpPr>
        <p:spPr>
          <a:xfrm>
            <a:off x="7476400" y="2755000"/>
            <a:ext cx="1323000" cy="16161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85274abb5f_1_112"/>
          <p:cNvSpPr/>
          <p:nvPr/>
        </p:nvSpPr>
        <p:spPr>
          <a:xfrm>
            <a:off x="4931700" y="1020650"/>
            <a:ext cx="1186200" cy="1305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85274abb5f_1_112"/>
          <p:cNvSpPr/>
          <p:nvPr/>
        </p:nvSpPr>
        <p:spPr>
          <a:xfrm>
            <a:off x="4946200" y="5299375"/>
            <a:ext cx="1186200" cy="15345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85274abb5f_1_112"/>
          <p:cNvSpPr txBox="1"/>
          <p:nvPr/>
        </p:nvSpPr>
        <p:spPr>
          <a:xfrm>
            <a:off x="2563100" y="3304300"/>
            <a:ext cx="1840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KPI 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85274abb5f_1_112"/>
          <p:cNvSpPr txBox="1"/>
          <p:nvPr/>
        </p:nvSpPr>
        <p:spPr>
          <a:xfrm>
            <a:off x="4932000" y="964600"/>
            <a:ext cx="1840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 Attributes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85274abb5f_1_112"/>
          <p:cNvSpPr txBox="1"/>
          <p:nvPr/>
        </p:nvSpPr>
        <p:spPr>
          <a:xfrm>
            <a:off x="7474750" y="3214250"/>
            <a:ext cx="1323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Summarized Persona / Tag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5274abb5f_1_137"/>
          <p:cNvSpPr txBox="1"/>
          <p:nvPr/>
        </p:nvSpPr>
        <p:spPr>
          <a:xfrm>
            <a:off x="857750" y="179200"/>
            <a:ext cx="4125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Employee Persona Sketch 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81" name="Google Shape;481;g85274abb5f_1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687" y="3760338"/>
            <a:ext cx="583150" cy="7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85274abb5f_1_137"/>
          <p:cNvSpPr txBox="1"/>
          <p:nvPr/>
        </p:nvSpPr>
        <p:spPr>
          <a:xfrm>
            <a:off x="1750100" y="4769475"/>
            <a:ext cx="19383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Employee: A.J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483" name="Google Shape;483;g85274abb5f_1_137"/>
          <p:cNvCxnSpPr/>
          <p:nvPr/>
        </p:nvCxnSpPr>
        <p:spPr>
          <a:xfrm rot="10800000">
            <a:off x="2024350" y="3163750"/>
            <a:ext cx="353100" cy="585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g85274abb5f_1_137"/>
          <p:cNvSpPr txBox="1"/>
          <p:nvPr/>
        </p:nvSpPr>
        <p:spPr>
          <a:xfrm>
            <a:off x="3399300" y="3781863"/>
            <a:ext cx="14004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9900"/>
                </a:solidFill>
                <a:latin typeface="Bree Serif"/>
                <a:ea typeface="Bree Serif"/>
                <a:cs typeface="Bree Serif"/>
                <a:sym typeface="Bree Serif"/>
              </a:rPr>
              <a:t>Evaluate KPIs</a:t>
            </a:r>
            <a:endParaRPr b="1" sz="2000">
              <a:solidFill>
                <a:srgbClr val="FF99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85" name="Google Shape;485;g85274abb5f_1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00" y="2910875"/>
            <a:ext cx="900050" cy="24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85274abb5f_1_137"/>
          <p:cNvSpPr txBox="1"/>
          <p:nvPr/>
        </p:nvSpPr>
        <p:spPr>
          <a:xfrm>
            <a:off x="5699750" y="3078413"/>
            <a:ext cx="37794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Bree Serif"/>
              <a:buChar char="●"/>
            </a:pPr>
            <a:r>
              <a:rPr b="1" lang="en-US" sz="2000">
                <a:solidFill>
                  <a:srgbClr val="E69138"/>
                </a:solidFill>
                <a:latin typeface="Bree Serif"/>
                <a:ea typeface="Bree Serif"/>
                <a:cs typeface="Bree Serif"/>
                <a:sym typeface="Bree Serif"/>
              </a:rPr>
              <a:t>Active Level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000"/>
              <a:buFont typeface="Bree Serif"/>
              <a:buChar char="●"/>
            </a:pPr>
            <a:r>
              <a:rPr b="1" lang="en-US" sz="20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Communication Skill</a:t>
            </a:r>
            <a:endParaRPr b="1" sz="2000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000"/>
              <a:buFont typeface="Bree Serif"/>
              <a:buChar char="●"/>
            </a:pPr>
            <a:r>
              <a:rPr b="1" lang="en-US" sz="2000">
                <a:solidFill>
                  <a:srgbClr val="F9CB9C"/>
                </a:solidFill>
                <a:latin typeface="Bree Serif"/>
                <a:ea typeface="Bree Serif"/>
                <a:cs typeface="Bree Serif"/>
                <a:sym typeface="Bree Serif"/>
              </a:rPr>
              <a:t>Working Responsibility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87" name="Google Shape;487;g85274abb5f_1_137"/>
          <p:cNvGrpSpPr/>
          <p:nvPr/>
        </p:nvGrpSpPr>
        <p:grpSpPr>
          <a:xfrm>
            <a:off x="408320" y="205658"/>
            <a:ext cx="454448" cy="502882"/>
            <a:chOff x="5465763" y="3317875"/>
            <a:chExt cx="1511300" cy="1701801"/>
          </a:xfrm>
        </p:grpSpPr>
        <p:sp>
          <p:nvSpPr>
            <p:cNvPr id="488" name="Google Shape;488;g85274abb5f_1_137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85274abb5f_1_137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85274abb5f_1_137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g85274abb5f_1_137"/>
          <p:cNvSpPr/>
          <p:nvPr/>
        </p:nvSpPr>
        <p:spPr>
          <a:xfrm>
            <a:off x="8950" y="1005575"/>
            <a:ext cx="3057000" cy="2514000"/>
          </a:xfrm>
          <a:prstGeom prst="diamond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Summarized    Persona:</a:t>
            </a:r>
            <a:r>
              <a:rPr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generated by </a:t>
            </a:r>
            <a:r>
              <a:rPr b="1"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clustering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4fee43142_1_8"/>
          <p:cNvSpPr/>
          <p:nvPr/>
        </p:nvSpPr>
        <p:spPr>
          <a:xfrm>
            <a:off x="1318400" y="2697725"/>
            <a:ext cx="1872300" cy="21432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g84fee43142_1_8"/>
          <p:cNvGrpSpPr/>
          <p:nvPr/>
        </p:nvGrpSpPr>
        <p:grpSpPr>
          <a:xfrm>
            <a:off x="179455" y="123589"/>
            <a:ext cx="792072" cy="936161"/>
            <a:chOff x="5465763" y="3317875"/>
            <a:chExt cx="1511300" cy="1701801"/>
          </a:xfrm>
        </p:grpSpPr>
        <p:sp>
          <p:nvSpPr>
            <p:cNvPr id="498" name="Google Shape;498;g84fee43142_1_8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84fee43142_1_8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84fee43142_1_8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g84fee43142_1_8"/>
          <p:cNvSpPr txBox="1"/>
          <p:nvPr/>
        </p:nvSpPr>
        <p:spPr>
          <a:xfrm>
            <a:off x="1097400" y="179550"/>
            <a:ext cx="53130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Categories of Clustering</a:t>
            </a:r>
            <a:endParaRPr b="1"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2" name="Google Shape;502;g84fee43142_1_8"/>
          <p:cNvSpPr txBox="1"/>
          <p:nvPr/>
        </p:nvSpPr>
        <p:spPr>
          <a:xfrm>
            <a:off x="6121350" y="1603800"/>
            <a:ext cx="2037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Density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Based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3" name="Google Shape;503;g84fee43142_1_8"/>
          <p:cNvSpPr txBox="1"/>
          <p:nvPr/>
        </p:nvSpPr>
        <p:spPr>
          <a:xfrm>
            <a:off x="1217200" y="3416000"/>
            <a:ext cx="2037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Clustering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4" name="Google Shape;504;g84fee43142_1_8"/>
          <p:cNvSpPr/>
          <p:nvPr/>
        </p:nvSpPr>
        <p:spPr>
          <a:xfrm>
            <a:off x="1091875" y="2444075"/>
            <a:ext cx="2363700" cy="26940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84fee43142_1_8"/>
          <p:cNvSpPr/>
          <p:nvPr/>
        </p:nvSpPr>
        <p:spPr>
          <a:xfrm>
            <a:off x="6015625" y="1267950"/>
            <a:ext cx="1271400" cy="14184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84fee43142_1_8"/>
          <p:cNvSpPr/>
          <p:nvPr/>
        </p:nvSpPr>
        <p:spPr>
          <a:xfrm>
            <a:off x="5939425" y="4692600"/>
            <a:ext cx="1314900" cy="15567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84fee43142_1_8"/>
          <p:cNvSpPr txBox="1"/>
          <p:nvPr/>
        </p:nvSpPr>
        <p:spPr>
          <a:xfrm>
            <a:off x="6066750" y="5045000"/>
            <a:ext cx="1536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Distance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Based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8" name="Google Shape;508;g84fee43142_1_8"/>
          <p:cNvSpPr/>
          <p:nvPr/>
        </p:nvSpPr>
        <p:spPr>
          <a:xfrm flipH="1" rot="8601165">
            <a:off x="3836269" y="2587020"/>
            <a:ext cx="1883774" cy="296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84fee43142_1_8"/>
          <p:cNvSpPr/>
          <p:nvPr/>
        </p:nvSpPr>
        <p:spPr>
          <a:xfrm flipH="1" rot="-8601465">
            <a:off x="3774878" y="4342530"/>
            <a:ext cx="1827194" cy="2988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4fee43142_1_105"/>
          <p:cNvSpPr txBox="1"/>
          <p:nvPr>
            <p:ph type="ctrTitle"/>
          </p:nvPr>
        </p:nvSpPr>
        <p:spPr>
          <a:xfrm>
            <a:off x="-609600" y="-317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K-Means Clustering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16" name="Google Shape;516;g84fee43142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41" y="1466825"/>
            <a:ext cx="7150934" cy="44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84fee43142_1_105"/>
          <p:cNvSpPr txBox="1"/>
          <p:nvPr>
            <p:ph idx="1" type="subTitle"/>
          </p:nvPr>
        </p:nvSpPr>
        <p:spPr>
          <a:xfrm>
            <a:off x="1371600" y="2095000"/>
            <a:ext cx="64008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What K-Means does for you</a:t>
            </a:r>
            <a:endParaRPr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18" name="Google Shape;518;g84fee43142_1_105"/>
          <p:cNvSpPr txBox="1"/>
          <p:nvPr/>
        </p:nvSpPr>
        <p:spPr>
          <a:xfrm>
            <a:off x="2453100" y="2757125"/>
            <a:ext cx="1521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Before K-Means</a:t>
            </a:r>
            <a:endParaRPr sz="1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19" name="Google Shape;519;g84fee43142_1_105"/>
          <p:cNvSpPr txBox="1"/>
          <p:nvPr/>
        </p:nvSpPr>
        <p:spPr>
          <a:xfrm>
            <a:off x="5501100" y="2757125"/>
            <a:ext cx="1521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After K-Means</a:t>
            </a:r>
            <a:endParaRPr sz="1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20" name="Google Shape;520;g84fee43142_1_105"/>
          <p:cNvSpPr txBox="1"/>
          <p:nvPr/>
        </p:nvSpPr>
        <p:spPr>
          <a:xfrm>
            <a:off x="4129500" y="3631150"/>
            <a:ext cx="1521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K-Means</a:t>
            </a:r>
            <a:endParaRPr sz="13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521" name="Google Shape;521;g84fee43142_1_105"/>
          <p:cNvGrpSpPr/>
          <p:nvPr/>
        </p:nvGrpSpPr>
        <p:grpSpPr>
          <a:xfrm>
            <a:off x="709410" y="234438"/>
            <a:ext cx="648197" cy="984151"/>
            <a:chOff x="5465763" y="3317875"/>
            <a:chExt cx="1511300" cy="1701801"/>
          </a:xfrm>
        </p:grpSpPr>
        <p:sp>
          <p:nvSpPr>
            <p:cNvPr id="522" name="Google Shape;522;g84fee43142_1_105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84fee43142_1_105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84fee43142_1_105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g84fee43142_1_105"/>
          <p:cNvSpPr txBox="1"/>
          <p:nvPr/>
        </p:nvSpPr>
        <p:spPr>
          <a:xfrm>
            <a:off x="1145350" y="1543025"/>
            <a:ext cx="7249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→ Identifies unknown groups in complex datasets</a:t>
            </a:r>
            <a:endParaRPr sz="17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7bd15f07_0_89"/>
          <p:cNvSpPr/>
          <p:nvPr/>
        </p:nvSpPr>
        <p:spPr>
          <a:xfrm>
            <a:off x="4683127" y="3612309"/>
            <a:ext cx="71400" cy="20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g777bd15f07_0_89"/>
          <p:cNvSpPr txBox="1"/>
          <p:nvPr/>
        </p:nvSpPr>
        <p:spPr>
          <a:xfrm>
            <a:off x="3351450" y="973927"/>
            <a:ext cx="2441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-US" sz="30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Members</a:t>
            </a:r>
            <a:endParaRPr i="0" sz="30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7" name="Google Shape;117;g777bd15f07_0_89"/>
          <p:cNvPicPr preferRelativeResize="0"/>
          <p:nvPr/>
        </p:nvPicPr>
        <p:blipFill rotWithShape="1">
          <a:blip r:embed="rId3">
            <a:alphaModFix/>
          </a:blip>
          <a:srcRect b="0" l="24123" r="25440" t="0"/>
          <a:stretch/>
        </p:blipFill>
        <p:spPr>
          <a:xfrm>
            <a:off x="790125" y="1991356"/>
            <a:ext cx="956051" cy="126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777bd15f07_0_89"/>
          <p:cNvPicPr preferRelativeResize="0"/>
          <p:nvPr/>
        </p:nvPicPr>
        <p:blipFill rotWithShape="1">
          <a:blip r:embed="rId4">
            <a:alphaModFix/>
          </a:blip>
          <a:srcRect b="11863" l="0" r="0" t="0"/>
          <a:stretch/>
        </p:blipFill>
        <p:spPr>
          <a:xfrm>
            <a:off x="2989925" y="1991400"/>
            <a:ext cx="956050" cy="1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777bd15f07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2875" y="1991400"/>
            <a:ext cx="1041850" cy="12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777bd15f07_0_89"/>
          <p:cNvPicPr preferRelativeResize="0"/>
          <p:nvPr/>
        </p:nvPicPr>
        <p:blipFill rotWithShape="1">
          <a:blip r:embed="rId6">
            <a:alphaModFix/>
          </a:blip>
          <a:srcRect b="0" l="4716" r="0" t="0"/>
          <a:stretch/>
        </p:blipFill>
        <p:spPr>
          <a:xfrm>
            <a:off x="7121050" y="1976575"/>
            <a:ext cx="1071206" cy="12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777bd15f07_0_89"/>
          <p:cNvSpPr/>
          <p:nvPr/>
        </p:nvSpPr>
        <p:spPr>
          <a:xfrm>
            <a:off x="2530566" y="3612309"/>
            <a:ext cx="45600" cy="20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g777bd15f07_0_89"/>
          <p:cNvSpPr/>
          <p:nvPr/>
        </p:nvSpPr>
        <p:spPr>
          <a:xfrm>
            <a:off x="6852086" y="3612309"/>
            <a:ext cx="71400" cy="20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g777bd15f07_0_89"/>
          <p:cNvSpPr/>
          <p:nvPr/>
        </p:nvSpPr>
        <p:spPr>
          <a:xfrm>
            <a:off x="545325" y="3460800"/>
            <a:ext cx="20403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Weinan Zhi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M.Sc. in Data Science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B.M. in Information System and Information Management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-------------------------------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Research Area: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Machine Learning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Web Development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" name="Google Shape;124;g777bd15f07_0_89"/>
          <p:cNvSpPr txBox="1"/>
          <p:nvPr/>
        </p:nvSpPr>
        <p:spPr>
          <a:xfrm>
            <a:off x="2587350" y="3429000"/>
            <a:ext cx="21525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Omkar Kulkarni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M.Sc. in Data Science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B.Sc. in Computer Science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--------------------------------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Research Area: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Deep Learning,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Machine Learning,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Natural Language Processing 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5" name="Google Shape;125;g777bd15f07_0_89"/>
          <p:cNvSpPr txBox="1"/>
          <p:nvPr/>
        </p:nvSpPr>
        <p:spPr>
          <a:xfrm>
            <a:off x="4815950" y="3429000"/>
            <a:ext cx="20826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Chuchen Dai</a:t>
            </a:r>
            <a:endParaRPr b="1" i="0" sz="14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M.Sc. in Data Science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B.Sc. in Finance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--------------------------------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Research Area: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Knowledge Discovery in Data Mining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Machine Learning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Reinforcement Learning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Deep Learning</a:t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6" name="Google Shape;126;g777bd15f07_0_89"/>
          <p:cNvSpPr/>
          <p:nvPr/>
        </p:nvSpPr>
        <p:spPr>
          <a:xfrm>
            <a:off x="6974750" y="3522000"/>
            <a:ext cx="22857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Tahrifa Lisa</a:t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Ph.D. in Computer Science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B.Sc. in C.S.S.E.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----------------------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Research Area: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Data Analysis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Machine Learning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Web Development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AI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EFEFEF"/>
                </a:solidFill>
                <a:latin typeface="Bree Serif"/>
                <a:ea typeface="Bree Serif"/>
                <a:cs typeface="Bree Serif"/>
                <a:sym typeface="Bree Serif"/>
              </a:rPr>
              <a:t>HCI</a:t>
            </a:r>
            <a:endParaRPr b="1"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EFEFE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4fee43142_1_12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84fee43142_1_1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84fee43142_1_120"/>
          <p:cNvSpPr txBox="1"/>
          <p:nvPr/>
        </p:nvSpPr>
        <p:spPr>
          <a:xfrm>
            <a:off x="1262500" y="187025"/>
            <a:ext cx="75003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534" name="Google Shape;534;g84fee43142_1_120"/>
          <p:cNvGrpSpPr/>
          <p:nvPr/>
        </p:nvGrpSpPr>
        <p:grpSpPr>
          <a:xfrm>
            <a:off x="712587" y="164836"/>
            <a:ext cx="482105" cy="645493"/>
            <a:chOff x="5465763" y="3317875"/>
            <a:chExt cx="1511300" cy="1701801"/>
          </a:xfrm>
        </p:grpSpPr>
        <p:sp>
          <p:nvSpPr>
            <p:cNvPr id="535" name="Google Shape;535;g84fee43142_1_12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84fee43142_1_12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84fee43142_1_12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8" name="Google Shape;538;g84fee43142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966925"/>
            <a:ext cx="7772401" cy="5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7711f09d5_0_0"/>
          <p:cNvSpPr txBox="1"/>
          <p:nvPr>
            <p:ph type="ctrTitle"/>
          </p:nvPr>
        </p:nvSpPr>
        <p:spPr>
          <a:xfrm>
            <a:off x="1044350" y="-93275"/>
            <a:ext cx="10697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Neural Network Clustering (SOM)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545" name="Google Shape;545;g77711f09d5_0_0"/>
          <p:cNvGrpSpPr/>
          <p:nvPr/>
        </p:nvGrpSpPr>
        <p:grpSpPr>
          <a:xfrm>
            <a:off x="252210" y="234438"/>
            <a:ext cx="648197" cy="984151"/>
            <a:chOff x="5465763" y="3317875"/>
            <a:chExt cx="1511300" cy="1701801"/>
          </a:xfrm>
        </p:grpSpPr>
        <p:sp>
          <p:nvSpPr>
            <p:cNvPr id="546" name="Google Shape;546;g77711f09d5_0_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77711f09d5_0_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77711f09d5_0_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g77711f09d5_0_0"/>
          <p:cNvSpPr txBox="1"/>
          <p:nvPr/>
        </p:nvSpPr>
        <p:spPr>
          <a:xfrm>
            <a:off x="1367075" y="1220750"/>
            <a:ext cx="616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→ Se</a:t>
            </a: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lf-organizing maps are a class of supervised learning neural networks used for feature detection</a:t>
            </a:r>
            <a:endParaRPr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→ Use competitive learning as opposed to error correlated learning</a:t>
            </a:r>
            <a:endParaRPr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→ MiniSom is a minimalistic Numpy-based implementation of self-organizing maps</a:t>
            </a:r>
            <a:endParaRPr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50" name="Google Shape;550;g77711f09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00" y="3074875"/>
            <a:ext cx="7155026" cy="3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7912dca9b_1_2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77912dca9b_1_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77912dca9b_1_29"/>
          <p:cNvSpPr txBox="1"/>
          <p:nvPr/>
        </p:nvSpPr>
        <p:spPr>
          <a:xfrm>
            <a:off x="1262500" y="187025"/>
            <a:ext cx="75003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559" name="Google Shape;559;g77912dca9b_1_29"/>
          <p:cNvGrpSpPr/>
          <p:nvPr/>
        </p:nvGrpSpPr>
        <p:grpSpPr>
          <a:xfrm>
            <a:off x="712587" y="164836"/>
            <a:ext cx="482105" cy="645493"/>
            <a:chOff x="5465763" y="3317875"/>
            <a:chExt cx="1511300" cy="1701801"/>
          </a:xfrm>
        </p:grpSpPr>
        <p:sp>
          <p:nvSpPr>
            <p:cNvPr id="560" name="Google Shape;560;g77912dca9b_1_29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77912dca9b_1_29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77912dca9b_1_29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3" name="Google Shape;563;g77912dca9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75" y="961675"/>
            <a:ext cx="7772400" cy="51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77912dca9b_1_29"/>
          <p:cNvSpPr txBox="1"/>
          <p:nvPr/>
        </p:nvSpPr>
        <p:spPr>
          <a:xfrm>
            <a:off x="2978275" y="1587275"/>
            <a:ext cx="11070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Cluster 0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5" name="Google Shape;565;g77912dca9b_1_29"/>
          <p:cNvSpPr txBox="1"/>
          <p:nvPr/>
        </p:nvSpPr>
        <p:spPr>
          <a:xfrm>
            <a:off x="4349875" y="1587275"/>
            <a:ext cx="11070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Cluster 1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6" name="Google Shape;566;g77912dca9b_1_29"/>
          <p:cNvSpPr txBox="1"/>
          <p:nvPr/>
        </p:nvSpPr>
        <p:spPr>
          <a:xfrm>
            <a:off x="5797675" y="1587275"/>
            <a:ext cx="11070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Cluster 2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7" name="Google Shape;567;g77912dca9b_1_29"/>
          <p:cNvSpPr txBox="1"/>
          <p:nvPr/>
        </p:nvSpPr>
        <p:spPr>
          <a:xfrm>
            <a:off x="7169275" y="1587275"/>
            <a:ext cx="11070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Cluster 3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8" name="Google Shape;568;g77912dca9b_1_29"/>
          <p:cNvSpPr txBox="1"/>
          <p:nvPr/>
        </p:nvSpPr>
        <p:spPr>
          <a:xfrm>
            <a:off x="1285775" y="20234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Tenure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9" name="Google Shape;569;g77912dca9b_1_29"/>
          <p:cNvSpPr txBox="1"/>
          <p:nvPr/>
        </p:nvSpPr>
        <p:spPr>
          <a:xfrm>
            <a:off x="1285775" y="24044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Org. Level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0" name="Google Shape;570;g77912dca9b_1_29"/>
          <p:cNvSpPr txBox="1"/>
          <p:nvPr/>
        </p:nvSpPr>
        <p:spPr>
          <a:xfrm>
            <a:off x="1285775" y="27854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Gender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1" name="Google Shape;571;g77912dca9b_1_29"/>
          <p:cNvSpPr txBox="1"/>
          <p:nvPr/>
        </p:nvSpPr>
        <p:spPr>
          <a:xfrm>
            <a:off x="1285775" y="32426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Location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2" name="Google Shape;572;g77912dca9b_1_29"/>
          <p:cNvSpPr txBox="1"/>
          <p:nvPr/>
        </p:nvSpPr>
        <p:spPr>
          <a:xfrm>
            <a:off x="1285775" y="36998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Salary Grade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3" name="Google Shape;573;g77912dca9b_1_29"/>
          <p:cNvSpPr txBox="1"/>
          <p:nvPr/>
        </p:nvSpPr>
        <p:spPr>
          <a:xfrm>
            <a:off x="1285775" y="40808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Operation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4" name="Google Shape;574;g77912dca9b_1_29"/>
          <p:cNvSpPr txBox="1"/>
          <p:nvPr/>
        </p:nvSpPr>
        <p:spPr>
          <a:xfrm>
            <a:off x="1285775" y="4538025"/>
            <a:ext cx="1266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Fav. Week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5" name="Google Shape;575;g77912dca9b_1_29"/>
          <p:cNvSpPr txBox="1"/>
          <p:nvPr/>
        </p:nvSpPr>
        <p:spPr>
          <a:xfrm>
            <a:off x="1279450" y="4919025"/>
            <a:ext cx="1650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File and Sharepoint Workload</a:t>
            </a:r>
            <a:endParaRPr sz="12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6" name="Google Shape;576;g77912dca9b_1_29"/>
          <p:cNvSpPr txBox="1"/>
          <p:nvPr/>
        </p:nvSpPr>
        <p:spPr>
          <a:xfrm>
            <a:off x="1285775" y="5376225"/>
            <a:ext cx="1416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Most Workload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7" name="Google Shape;577;g77912dca9b_1_29"/>
          <p:cNvSpPr txBox="1"/>
          <p:nvPr/>
        </p:nvSpPr>
        <p:spPr>
          <a:xfrm>
            <a:off x="2823775" y="2387782"/>
            <a:ext cx="141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Individual Contributors,Managers</a:t>
            </a:r>
            <a:endParaRPr sz="13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8" name="Google Shape;578;g77912dca9b_1_29"/>
          <p:cNvSpPr txBox="1"/>
          <p:nvPr/>
        </p:nvSpPr>
        <p:spPr>
          <a:xfrm>
            <a:off x="2882350" y="2861625"/>
            <a:ext cx="1203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Female (70-30)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9" name="Google Shape;579;g77912dca9b_1_29"/>
          <p:cNvSpPr txBox="1"/>
          <p:nvPr/>
        </p:nvSpPr>
        <p:spPr>
          <a:xfrm>
            <a:off x="2927525" y="3307025"/>
            <a:ext cx="1057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61C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 - WEBSTER </a:t>
            </a:r>
            <a:endParaRPr sz="1300"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0" name="Google Shape;580;g77912dca9b_1_29"/>
          <p:cNvSpPr txBox="1"/>
          <p:nvPr/>
        </p:nvSpPr>
        <p:spPr>
          <a:xfrm>
            <a:off x="3047700" y="3704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62, 60, 64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1" name="Google Shape;581;g77912dca9b_1_29"/>
          <p:cNvSpPr txBox="1"/>
          <p:nvPr/>
        </p:nvSpPr>
        <p:spPr>
          <a:xfrm>
            <a:off x="2949500" y="4165400"/>
            <a:ext cx="1203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MailboxLogin 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2" name="Google Shape;582;g77912dca9b_1_29"/>
          <p:cNvSpPr txBox="1"/>
          <p:nvPr/>
        </p:nvSpPr>
        <p:spPr>
          <a:xfrm>
            <a:off x="3183225" y="4559050"/>
            <a:ext cx="1030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3" name="Google Shape;583;g77912dca9b_1_29"/>
          <p:cNvSpPr txBox="1"/>
          <p:nvPr/>
        </p:nvSpPr>
        <p:spPr>
          <a:xfrm>
            <a:off x="2846200" y="4947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Sharepoint, Onedrive</a:t>
            </a:r>
            <a:endParaRPr sz="1100"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4" name="Google Shape;584;g77912dca9b_1_29"/>
          <p:cNvSpPr txBox="1"/>
          <p:nvPr/>
        </p:nvSpPr>
        <p:spPr>
          <a:xfrm>
            <a:off x="2936550" y="5457475"/>
            <a:ext cx="1107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Exchange</a:t>
            </a:r>
            <a:endParaRPr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5" name="Google Shape;585;g77912dca9b_1_29"/>
          <p:cNvSpPr txBox="1"/>
          <p:nvPr/>
        </p:nvSpPr>
        <p:spPr>
          <a:xfrm>
            <a:off x="2846200" y="2055000"/>
            <a:ext cx="1107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6.80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6" name="Google Shape;586;g77912dca9b_1_29"/>
          <p:cNvSpPr txBox="1"/>
          <p:nvPr/>
        </p:nvSpPr>
        <p:spPr>
          <a:xfrm>
            <a:off x="4349875" y="2023425"/>
            <a:ext cx="849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12.40</a:t>
            </a:r>
            <a:endParaRPr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7" name="Google Shape;587;g77912dca9b_1_29"/>
          <p:cNvSpPr txBox="1"/>
          <p:nvPr/>
        </p:nvSpPr>
        <p:spPr>
          <a:xfrm>
            <a:off x="4168700" y="2366332"/>
            <a:ext cx="141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Individual Contributors, </a:t>
            </a:r>
            <a:r>
              <a:rPr lang="en-US" sz="8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Supervisors</a:t>
            </a:r>
            <a:endParaRPr sz="12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8" name="Google Shape;588;g77912dca9b_1_29"/>
          <p:cNvSpPr txBox="1"/>
          <p:nvPr/>
        </p:nvSpPr>
        <p:spPr>
          <a:xfrm>
            <a:off x="4253950" y="2861625"/>
            <a:ext cx="1203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Female (60-40)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9" name="Google Shape;589;g77912dca9b_1_29"/>
          <p:cNvSpPr txBox="1"/>
          <p:nvPr/>
        </p:nvSpPr>
        <p:spPr>
          <a:xfrm>
            <a:off x="4375325" y="3230825"/>
            <a:ext cx="1057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61C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 - WEBSTER, AZ - GILBERT </a:t>
            </a:r>
            <a:endParaRPr sz="1300"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0" name="Google Shape;590;g77912dca9b_1_29"/>
          <p:cNvSpPr txBox="1"/>
          <p:nvPr/>
        </p:nvSpPr>
        <p:spPr>
          <a:xfrm>
            <a:off x="4495500" y="3704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62, 60, 64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1" name="Google Shape;591;g77912dca9b_1_29"/>
          <p:cNvSpPr txBox="1"/>
          <p:nvPr/>
        </p:nvSpPr>
        <p:spPr>
          <a:xfrm>
            <a:off x="4168700" y="4089200"/>
            <a:ext cx="141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MailboxLogin, MoveToDeletedItems 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2" name="Google Shape;592;g77912dca9b_1_29"/>
          <p:cNvSpPr txBox="1"/>
          <p:nvPr/>
        </p:nvSpPr>
        <p:spPr>
          <a:xfrm>
            <a:off x="4631025" y="4559050"/>
            <a:ext cx="1030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3" name="Google Shape;593;g77912dca9b_1_29"/>
          <p:cNvSpPr txBox="1"/>
          <p:nvPr/>
        </p:nvSpPr>
        <p:spPr>
          <a:xfrm>
            <a:off x="4294000" y="4947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Sharepoint, Onedrive</a:t>
            </a:r>
            <a:endParaRPr sz="1100"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4" name="Google Shape;594;g77912dca9b_1_29"/>
          <p:cNvSpPr txBox="1"/>
          <p:nvPr/>
        </p:nvSpPr>
        <p:spPr>
          <a:xfrm>
            <a:off x="4308150" y="5457475"/>
            <a:ext cx="1107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Exchange</a:t>
            </a:r>
            <a:endParaRPr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5" name="Google Shape;595;g77912dca9b_1_29"/>
          <p:cNvSpPr txBox="1"/>
          <p:nvPr/>
        </p:nvSpPr>
        <p:spPr>
          <a:xfrm>
            <a:off x="5894200" y="2055000"/>
            <a:ext cx="1107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.65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6" name="Google Shape;596;g77912dca9b_1_29"/>
          <p:cNvSpPr txBox="1"/>
          <p:nvPr/>
        </p:nvSpPr>
        <p:spPr>
          <a:xfrm>
            <a:off x="7189600" y="2055000"/>
            <a:ext cx="1107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16.9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7" name="Google Shape;597;g77912dca9b_1_29"/>
          <p:cNvSpPr txBox="1"/>
          <p:nvPr/>
        </p:nvSpPr>
        <p:spPr>
          <a:xfrm>
            <a:off x="5566975" y="2387782"/>
            <a:ext cx="141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Individual Contributors,Managers</a:t>
            </a:r>
            <a:endParaRPr sz="13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8" name="Google Shape;598;g77912dca9b_1_29"/>
          <p:cNvSpPr txBox="1"/>
          <p:nvPr/>
        </p:nvSpPr>
        <p:spPr>
          <a:xfrm>
            <a:off x="5625550" y="2861625"/>
            <a:ext cx="1203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Female (60-40)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9" name="Google Shape;599;g77912dca9b_1_29"/>
          <p:cNvSpPr txBox="1"/>
          <p:nvPr/>
        </p:nvSpPr>
        <p:spPr>
          <a:xfrm>
            <a:off x="6997150" y="2861625"/>
            <a:ext cx="1203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Female (80-20)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0" name="Google Shape;600;g77912dca9b_1_29"/>
          <p:cNvSpPr txBox="1"/>
          <p:nvPr/>
        </p:nvSpPr>
        <p:spPr>
          <a:xfrm>
            <a:off x="5746925" y="3230825"/>
            <a:ext cx="1057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61C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 - WEBSTER,  CA- San Ramon</a:t>
            </a:r>
            <a:endParaRPr sz="1300"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1" name="Google Shape;601;g77912dca9b_1_29"/>
          <p:cNvSpPr txBox="1"/>
          <p:nvPr/>
        </p:nvSpPr>
        <p:spPr>
          <a:xfrm>
            <a:off x="5867100" y="3704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62, 63, 64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2" name="Google Shape;602;g77912dca9b_1_29"/>
          <p:cNvSpPr txBox="1"/>
          <p:nvPr/>
        </p:nvSpPr>
        <p:spPr>
          <a:xfrm>
            <a:off x="5741800" y="4947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Sharepoint, Onedrive</a:t>
            </a:r>
            <a:endParaRPr sz="1100"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3" name="Google Shape;603;g77912dca9b_1_29"/>
          <p:cNvSpPr txBox="1"/>
          <p:nvPr/>
        </p:nvSpPr>
        <p:spPr>
          <a:xfrm>
            <a:off x="5679750" y="5457475"/>
            <a:ext cx="1107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Exchange</a:t>
            </a:r>
            <a:endParaRPr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4" name="Google Shape;604;g77912dca9b_1_29"/>
          <p:cNvSpPr txBox="1"/>
          <p:nvPr/>
        </p:nvSpPr>
        <p:spPr>
          <a:xfrm>
            <a:off x="7051350" y="5457475"/>
            <a:ext cx="1107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Exchange</a:t>
            </a:r>
            <a:endParaRPr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5" name="Google Shape;605;g77912dca9b_1_29"/>
          <p:cNvSpPr txBox="1"/>
          <p:nvPr/>
        </p:nvSpPr>
        <p:spPr>
          <a:xfrm>
            <a:off x="7113400" y="4947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5200C"/>
                </a:solidFill>
                <a:latin typeface="Cambria"/>
                <a:ea typeface="Cambria"/>
                <a:cs typeface="Cambria"/>
                <a:sym typeface="Cambria"/>
              </a:rPr>
              <a:t>Sharepoint, Onedrive</a:t>
            </a:r>
            <a:endParaRPr sz="1100">
              <a:solidFill>
                <a:srgbClr val="85200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6" name="Google Shape;606;g77912dca9b_1_29"/>
          <p:cNvSpPr txBox="1"/>
          <p:nvPr/>
        </p:nvSpPr>
        <p:spPr>
          <a:xfrm>
            <a:off x="6002625" y="4559050"/>
            <a:ext cx="1030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7" name="Google Shape;607;g77912dca9b_1_29"/>
          <p:cNvSpPr txBox="1"/>
          <p:nvPr/>
        </p:nvSpPr>
        <p:spPr>
          <a:xfrm>
            <a:off x="7374225" y="4559050"/>
            <a:ext cx="1030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8" name="Google Shape;608;g77912dca9b_1_29"/>
          <p:cNvSpPr txBox="1"/>
          <p:nvPr/>
        </p:nvSpPr>
        <p:spPr>
          <a:xfrm>
            <a:off x="5540300" y="4089200"/>
            <a:ext cx="141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MailboxLogin, MoveToDeletedItems 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9" name="Google Shape;609;g77912dca9b_1_29"/>
          <p:cNvSpPr txBox="1"/>
          <p:nvPr/>
        </p:nvSpPr>
        <p:spPr>
          <a:xfrm>
            <a:off x="7467300" y="3704575"/>
            <a:ext cx="1266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62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0" name="Google Shape;610;g77912dca9b_1_29"/>
          <p:cNvSpPr txBox="1"/>
          <p:nvPr/>
        </p:nvSpPr>
        <p:spPr>
          <a:xfrm>
            <a:off x="7118525" y="3230825"/>
            <a:ext cx="1057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61C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 - WEBSTER </a:t>
            </a:r>
            <a:endParaRPr sz="1300">
              <a:solidFill>
                <a:srgbClr val="A61C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1" name="Google Shape;611;g77912dca9b_1_29"/>
          <p:cNvSpPr txBox="1"/>
          <p:nvPr/>
        </p:nvSpPr>
        <p:spPr>
          <a:xfrm>
            <a:off x="6911900" y="4089200"/>
            <a:ext cx="1416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MailboxLogin, SharepointFileWorkload </a:t>
            </a:r>
            <a:endParaRPr sz="13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2" name="Google Shape;612;g77912dca9b_1_29"/>
          <p:cNvSpPr txBox="1"/>
          <p:nvPr/>
        </p:nvSpPr>
        <p:spPr>
          <a:xfrm>
            <a:off x="6938575" y="2463982"/>
            <a:ext cx="141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8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Individual Contributors</a:t>
            </a:r>
            <a:endParaRPr sz="13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77912dca9b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38225"/>
            <a:ext cx="81534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77912dca9b_1_14"/>
          <p:cNvSpPr txBox="1"/>
          <p:nvPr/>
        </p:nvSpPr>
        <p:spPr>
          <a:xfrm>
            <a:off x="-193925" y="33250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Hierarchical Clustering</a:t>
            </a:r>
            <a:endParaRPr sz="3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g77912dca9b_1_14"/>
          <p:cNvGrpSpPr/>
          <p:nvPr/>
        </p:nvGrpSpPr>
        <p:grpSpPr>
          <a:xfrm>
            <a:off x="484398" y="393419"/>
            <a:ext cx="539232" cy="681912"/>
            <a:chOff x="5465763" y="3317875"/>
            <a:chExt cx="1511300" cy="1701801"/>
          </a:xfrm>
        </p:grpSpPr>
        <p:sp>
          <p:nvSpPr>
            <p:cNvPr id="621" name="Google Shape;621;g77912dca9b_1_14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77912dca9b_1_14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77912dca9b_1_14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4" name="Google Shape;624;g77912dca9b_1_14"/>
          <p:cNvCxnSpPr/>
          <p:nvPr/>
        </p:nvCxnSpPr>
        <p:spPr>
          <a:xfrm>
            <a:off x="1079700" y="971825"/>
            <a:ext cx="47619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g77912dca9b_1_14"/>
          <p:cNvSpPr/>
          <p:nvPr/>
        </p:nvSpPr>
        <p:spPr>
          <a:xfrm>
            <a:off x="7641050" y="3598300"/>
            <a:ext cx="969600" cy="85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77912dca9b_1_14"/>
          <p:cNvSpPr txBox="1"/>
          <p:nvPr/>
        </p:nvSpPr>
        <p:spPr>
          <a:xfrm>
            <a:off x="7564700" y="3751000"/>
            <a:ext cx="12285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Height </a:t>
            </a:r>
            <a:r>
              <a:rPr lang="en-US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of the join indicates dissimilarity</a:t>
            </a:r>
            <a:endParaRPr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g84c94951f1_0_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838200"/>
            <a:ext cx="664845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4c94951f1_0_580"/>
          <p:cNvSpPr txBox="1"/>
          <p:nvPr/>
        </p:nvSpPr>
        <p:spPr>
          <a:xfrm>
            <a:off x="1110100" y="187025"/>
            <a:ext cx="75003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39" name="Google Shape;639;g84c94951f1_0_580"/>
          <p:cNvGrpSpPr/>
          <p:nvPr/>
        </p:nvGrpSpPr>
        <p:grpSpPr>
          <a:xfrm>
            <a:off x="483987" y="241036"/>
            <a:ext cx="482105" cy="645493"/>
            <a:chOff x="5465763" y="3317875"/>
            <a:chExt cx="1511300" cy="1701801"/>
          </a:xfrm>
        </p:grpSpPr>
        <p:sp>
          <p:nvSpPr>
            <p:cNvPr id="640" name="Google Shape;640;g84c94951f1_0_58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84c94951f1_0_58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84c94951f1_0_58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3" name="Google Shape;643;g84c94951f1_0_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00" y="986525"/>
            <a:ext cx="7987499" cy="50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84c94951f1_0_580"/>
          <p:cNvSpPr/>
          <p:nvPr/>
        </p:nvSpPr>
        <p:spPr>
          <a:xfrm>
            <a:off x="2541050" y="1856875"/>
            <a:ext cx="5880000" cy="4023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84c94951f1_0_580"/>
          <p:cNvSpPr/>
          <p:nvPr/>
        </p:nvSpPr>
        <p:spPr>
          <a:xfrm>
            <a:off x="2541050" y="2185625"/>
            <a:ext cx="1993800" cy="4635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84c94951f1_0_580"/>
          <p:cNvSpPr/>
          <p:nvPr/>
        </p:nvSpPr>
        <p:spPr>
          <a:xfrm>
            <a:off x="6427250" y="2185625"/>
            <a:ext cx="1993800" cy="4635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84c94951f1_0_580"/>
          <p:cNvSpPr/>
          <p:nvPr/>
        </p:nvSpPr>
        <p:spPr>
          <a:xfrm>
            <a:off x="2541050" y="4860850"/>
            <a:ext cx="1993800" cy="4023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84c94951f1_0_580"/>
          <p:cNvSpPr/>
          <p:nvPr/>
        </p:nvSpPr>
        <p:spPr>
          <a:xfrm>
            <a:off x="4446050" y="5224750"/>
            <a:ext cx="1993800" cy="4635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84c94951f1_0_580"/>
          <p:cNvSpPr/>
          <p:nvPr/>
        </p:nvSpPr>
        <p:spPr>
          <a:xfrm>
            <a:off x="6427250" y="4096750"/>
            <a:ext cx="1993800" cy="4023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84c94951f1_0_580"/>
          <p:cNvSpPr/>
          <p:nvPr/>
        </p:nvSpPr>
        <p:spPr>
          <a:xfrm>
            <a:off x="6427250" y="4858750"/>
            <a:ext cx="1993800" cy="4023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84c94951f1_0_580"/>
          <p:cNvSpPr/>
          <p:nvPr/>
        </p:nvSpPr>
        <p:spPr>
          <a:xfrm>
            <a:off x="2541050" y="3715750"/>
            <a:ext cx="5880000" cy="4023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84c94951f1_0_580"/>
          <p:cNvSpPr/>
          <p:nvPr/>
        </p:nvSpPr>
        <p:spPr>
          <a:xfrm>
            <a:off x="2541050" y="4556050"/>
            <a:ext cx="1993800" cy="4023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84c94951f1_0_580"/>
          <p:cNvSpPr/>
          <p:nvPr/>
        </p:nvSpPr>
        <p:spPr>
          <a:xfrm>
            <a:off x="2541050" y="3273550"/>
            <a:ext cx="5880000" cy="4635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4c94951f1_0_585"/>
          <p:cNvSpPr txBox="1"/>
          <p:nvPr>
            <p:ph type="ctrTitle"/>
          </p:nvPr>
        </p:nvSpPr>
        <p:spPr>
          <a:xfrm>
            <a:off x="-793250" y="-16650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DB Scan Clustering</a:t>
            </a:r>
            <a:endParaRPr sz="3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60" name="Google Shape;660;g84c94951f1_0_585"/>
          <p:cNvGrpSpPr/>
          <p:nvPr/>
        </p:nvGrpSpPr>
        <p:grpSpPr>
          <a:xfrm>
            <a:off x="484155" y="164940"/>
            <a:ext cx="570365" cy="844774"/>
            <a:chOff x="5465763" y="3317875"/>
            <a:chExt cx="1511300" cy="1701801"/>
          </a:xfrm>
        </p:grpSpPr>
        <p:sp>
          <p:nvSpPr>
            <p:cNvPr id="661" name="Google Shape;661;g84c94951f1_0_585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84c94951f1_0_585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84c94951f1_0_585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g84c94951f1_0_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25" y="1181800"/>
            <a:ext cx="6018375" cy="4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84c94951f1_0_585"/>
          <p:cNvSpPr txBox="1"/>
          <p:nvPr/>
        </p:nvSpPr>
        <p:spPr>
          <a:xfrm>
            <a:off x="1489200" y="5338150"/>
            <a:ext cx="616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Eps(radius) = 1  Minpts = 5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4fee43142_2_17"/>
          <p:cNvSpPr txBox="1"/>
          <p:nvPr>
            <p:ph type="ctrTitle"/>
          </p:nvPr>
        </p:nvSpPr>
        <p:spPr>
          <a:xfrm>
            <a:off x="-793250" y="-16650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DB Scan Clustering</a:t>
            </a:r>
            <a:endParaRPr sz="3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72" name="Google Shape;672;g84fee43142_2_17"/>
          <p:cNvGrpSpPr/>
          <p:nvPr/>
        </p:nvGrpSpPr>
        <p:grpSpPr>
          <a:xfrm>
            <a:off x="484155" y="164940"/>
            <a:ext cx="570365" cy="844774"/>
            <a:chOff x="5465763" y="3317875"/>
            <a:chExt cx="1511300" cy="1701801"/>
          </a:xfrm>
        </p:grpSpPr>
        <p:sp>
          <p:nvSpPr>
            <p:cNvPr id="673" name="Google Shape;673;g84fee43142_2_17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84fee43142_2_17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g84fee43142_2_17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6" name="Google Shape;676;g84fee43142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425" y="1468300"/>
            <a:ext cx="6607300" cy="3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84fee43142_2_17"/>
          <p:cNvSpPr/>
          <p:nvPr/>
        </p:nvSpPr>
        <p:spPr>
          <a:xfrm>
            <a:off x="2545900" y="3248025"/>
            <a:ext cx="181800" cy="20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84fee43142_2_17"/>
          <p:cNvSpPr/>
          <p:nvPr/>
        </p:nvSpPr>
        <p:spPr>
          <a:xfrm>
            <a:off x="5919475" y="3248025"/>
            <a:ext cx="181800" cy="20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84fee43142_2_17"/>
          <p:cNvSpPr/>
          <p:nvPr/>
        </p:nvSpPr>
        <p:spPr>
          <a:xfrm>
            <a:off x="6192200" y="2699000"/>
            <a:ext cx="181800" cy="20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4fee43142_2_27"/>
          <p:cNvSpPr txBox="1"/>
          <p:nvPr>
            <p:ph type="ctrTitle"/>
          </p:nvPr>
        </p:nvSpPr>
        <p:spPr>
          <a:xfrm>
            <a:off x="-793250" y="-16650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DB Scan Clustering</a:t>
            </a:r>
            <a:endParaRPr sz="3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86" name="Google Shape;686;g84fee43142_2_27"/>
          <p:cNvGrpSpPr/>
          <p:nvPr/>
        </p:nvGrpSpPr>
        <p:grpSpPr>
          <a:xfrm>
            <a:off x="484155" y="164940"/>
            <a:ext cx="570365" cy="844774"/>
            <a:chOff x="5465763" y="3317875"/>
            <a:chExt cx="1511300" cy="1701801"/>
          </a:xfrm>
        </p:grpSpPr>
        <p:sp>
          <p:nvSpPr>
            <p:cNvPr id="687" name="Google Shape;687;g84fee43142_2_27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84fee43142_2_27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g84fee43142_2_27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0" name="Google Shape;690;g84fee43142_2_27" title="Screen Recording 2020-05-10 at 8.29.10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500" y="1435113"/>
            <a:ext cx="5317000" cy="39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5274abb5f_3_1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85274abb5f_3_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85274abb5f_3_17"/>
          <p:cNvSpPr txBox="1"/>
          <p:nvPr/>
        </p:nvSpPr>
        <p:spPr>
          <a:xfrm>
            <a:off x="1262500" y="187025"/>
            <a:ext cx="75003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699" name="Google Shape;699;g85274abb5f_3_17"/>
          <p:cNvGrpSpPr/>
          <p:nvPr/>
        </p:nvGrpSpPr>
        <p:grpSpPr>
          <a:xfrm>
            <a:off x="712587" y="164836"/>
            <a:ext cx="482105" cy="645493"/>
            <a:chOff x="5465763" y="3317875"/>
            <a:chExt cx="1511300" cy="1701801"/>
          </a:xfrm>
        </p:grpSpPr>
        <p:sp>
          <p:nvSpPr>
            <p:cNvPr id="700" name="Google Shape;700;g85274abb5f_3_17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85274abb5f_3_17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85274abb5f_3_17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3" name="Google Shape;703;g85274abb5f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810313"/>
            <a:ext cx="8039100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85274abb5f_3_17"/>
          <p:cNvSpPr/>
          <p:nvPr/>
        </p:nvSpPr>
        <p:spPr>
          <a:xfrm>
            <a:off x="2739900" y="3045775"/>
            <a:ext cx="2863500" cy="4416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85274abb5f_3_17"/>
          <p:cNvSpPr/>
          <p:nvPr/>
        </p:nvSpPr>
        <p:spPr>
          <a:xfrm>
            <a:off x="5603475" y="2579663"/>
            <a:ext cx="2776800" cy="4416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85274abb5f_3_17"/>
          <p:cNvSpPr/>
          <p:nvPr/>
        </p:nvSpPr>
        <p:spPr>
          <a:xfrm>
            <a:off x="2673275" y="5253900"/>
            <a:ext cx="5784900" cy="441600"/>
          </a:xfrm>
          <a:prstGeom prst="frame">
            <a:avLst>
              <a:gd fmla="val 10727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85274abb5f_3_17"/>
          <p:cNvSpPr/>
          <p:nvPr/>
        </p:nvSpPr>
        <p:spPr>
          <a:xfrm>
            <a:off x="2673275" y="2205325"/>
            <a:ext cx="2930100" cy="4416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85274abb5f_3_17"/>
          <p:cNvSpPr/>
          <p:nvPr/>
        </p:nvSpPr>
        <p:spPr>
          <a:xfrm>
            <a:off x="4157375" y="3886225"/>
            <a:ext cx="1382100" cy="5025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85274abb5f_3_17"/>
          <p:cNvSpPr/>
          <p:nvPr/>
        </p:nvSpPr>
        <p:spPr>
          <a:xfrm>
            <a:off x="30421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 0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0" name="Google Shape;710;g85274abb5f_3_17"/>
          <p:cNvSpPr/>
          <p:nvPr/>
        </p:nvSpPr>
        <p:spPr>
          <a:xfrm>
            <a:off x="44899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  1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1" name="Google Shape;711;g85274abb5f_3_17"/>
          <p:cNvSpPr/>
          <p:nvPr/>
        </p:nvSpPr>
        <p:spPr>
          <a:xfrm>
            <a:off x="59377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  2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2" name="Google Shape;712;g85274abb5f_3_17"/>
          <p:cNvSpPr/>
          <p:nvPr/>
        </p:nvSpPr>
        <p:spPr>
          <a:xfrm>
            <a:off x="73855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5274abb5f_1_457"/>
          <p:cNvSpPr txBox="1"/>
          <p:nvPr>
            <p:ph type="ctrTitle"/>
          </p:nvPr>
        </p:nvSpPr>
        <p:spPr>
          <a:xfrm>
            <a:off x="-1600200" y="-317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Agenda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33" name="Google Shape;133;g85274abb5f_1_457"/>
          <p:cNvGrpSpPr/>
          <p:nvPr/>
        </p:nvGrpSpPr>
        <p:grpSpPr>
          <a:xfrm>
            <a:off x="331855" y="352189"/>
            <a:ext cx="792072" cy="936161"/>
            <a:chOff x="5465763" y="3317875"/>
            <a:chExt cx="1511300" cy="1701801"/>
          </a:xfrm>
        </p:grpSpPr>
        <p:sp>
          <p:nvSpPr>
            <p:cNvPr id="134" name="Google Shape;134;g85274abb5f_1_457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85274abb5f_1_457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g85274abb5f_1_457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g85274abb5f_1_457"/>
          <p:cNvSpPr txBox="1"/>
          <p:nvPr/>
        </p:nvSpPr>
        <p:spPr>
          <a:xfrm>
            <a:off x="369275" y="1409025"/>
            <a:ext cx="7343400" cy="48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ree Serif"/>
              <a:buChar char="●"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Objectives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→ </a:t>
            </a: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Objective: 1 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→ Data Overview and analysis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→ Project Setup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→ Objective: 2 Models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→ Time Series Analysis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→ Indicators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→ Results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→ Clustering Analysis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→ Results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→ Objective: 3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→ KPI Generation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	</a:t>
            </a:r>
            <a:r>
              <a:rPr lang="en-US" sz="2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→ Results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8" name="Google Shape;138;g85274abb5f_1_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25" y="1747850"/>
            <a:ext cx="3445850" cy="4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.png" id="718" name="Google Shape;718;g84fee43142_2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747" y="19032"/>
            <a:ext cx="526581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84fee43142_2_69"/>
          <p:cNvSpPr txBox="1"/>
          <p:nvPr/>
        </p:nvSpPr>
        <p:spPr>
          <a:xfrm>
            <a:off x="914401" y="4953900"/>
            <a:ext cx="4529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Clusters</a:t>
            </a:r>
            <a:endParaRPr b="1" sz="3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Comparison</a:t>
            </a:r>
            <a:endParaRPr b="1" i="0" sz="35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4fee43142_2_59"/>
          <p:cNvSpPr txBox="1"/>
          <p:nvPr/>
        </p:nvSpPr>
        <p:spPr>
          <a:xfrm>
            <a:off x="1110100" y="187025"/>
            <a:ext cx="75003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726" name="Google Shape;726;g84fee43142_2_59"/>
          <p:cNvGrpSpPr/>
          <p:nvPr/>
        </p:nvGrpSpPr>
        <p:grpSpPr>
          <a:xfrm>
            <a:off x="483987" y="241036"/>
            <a:ext cx="482105" cy="645493"/>
            <a:chOff x="5465763" y="3317875"/>
            <a:chExt cx="1511300" cy="1701801"/>
          </a:xfrm>
        </p:grpSpPr>
        <p:sp>
          <p:nvSpPr>
            <p:cNvPr id="727" name="Google Shape;727;g84fee43142_2_59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g84fee43142_2_59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g84fee43142_2_59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0" name="Google Shape;730;g84fee43142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00" y="986525"/>
            <a:ext cx="7987499" cy="50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5274abb5f_3_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85274abb5f_3_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85274abb5f_3_0"/>
          <p:cNvSpPr txBox="1"/>
          <p:nvPr/>
        </p:nvSpPr>
        <p:spPr>
          <a:xfrm>
            <a:off x="1262500" y="187025"/>
            <a:ext cx="75003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739" name="Google Shape;739;g85274abb5f_3_0"/>
          <p:cNvGrpSpPr/>
          <p:nvPr/>
        </p:nvGrpSpPr>
        <p:grpSpPr>
          <a:xfrm>
            <a:off x="712587" y="164836"/>
            <a:ext cx="482105" cy="645493"/>
            <a:chOff x="5465763" y="3317875"/>
            <a:chExt cx="1511300" cy="1701801"/>
          </a:xfrm>
        </p:grpSpPr>
        <p:sp>
          <p:nvSpPr>
            <p:cNvPr id="740" name="Google Shape;740;g85274abb5f_3_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g85274abb5f_3_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g85274abb5f_3_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3" name="Google Shape;743;g85274abb5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810313"/>
            <a:ext cx="8039100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85274abb5f_3_0"/>
          <p:cNvSpPr/>
          <p:nvPr/>
        </p:nvSpPr>
        <p:spPr>
          <a:xfrm>
            <a:off x="2739900" y="3045775"/>
            <a:ext cx="2863500" cy="4416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85274abb5f_3_0"/>
          <p:cNvSpPr/>
          <p:nvPr/>
        </p:nvSpPr>
        <p:spPr>
          <a:xfrm>
            <a:off x="5603475" y="2579663"/>
            <a:ext cx="2776800" cy="4416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85274abb5f_3_0"/>
          <p:cNvSpPr/>
          <p:nvPr/>
        </p:nvSpPr>
        <p:spPr>
          <a:xfrm>
            <a:off x="2673275" y="5253900"/>
            <a:ext cx="5784900" cy="441600"/>
          </a:xfrm>
          <a:prstGeom prst="frame">
            <a:avLst>
              <a:gd fmla="val 10727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85274abb5f_3_0"/>
          <p:cNvSpPr/>
          <p:nvPr/>
        </p:nvSpPr>
        <p:spPr>
          <a:xfrm>
            <a:off x="2673275" y="2205325"/>
            <a:ext cx="2930100" cy="4416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85274abb5f_3_0"/>
          <p:cNvSpPr/>
          <p:nvPr/>
        </p:nvSpPr>
        <p:spPr>
          <a:xfrm>
            <a:off x="4157375" y="3886225"/>
            <a:ext cx="1382100" cy="5025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85274abb5f_3_0"/>
          <p:cNvSpPr/>
          <p:nvPr/>
        </p:nvSpPr>
        <p:spPr>
          <a:xfrm>
            <a:off x="30421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 0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0" name="Google Shape;750;g85274abb5f_3_0"/>
          <p:cNvSpPr/>
          <p:nvPr/>
        </p:nvSpPr>
        <p:spPr>
          <a:xfrm>
            <a:off x="44899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  1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1" name="Google Shape;751;g85274abb5f_3_0"/>
          <p:cNvSpPr/>
          <p:nvPr/>
        </p:nvSpPr>
        <p:spPr>
          <a:xfrm>
            <a:off x="59377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     2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2" name="Google Shape;752;g85274abb5f_3_0"/>
          <p:cNvSpPr/>
          <p:nvPr/>
        </p:nvSpPr>
        <p:spPr>
          <a:xfrm>
            <a:off x="7385550" y="1529850"/>
            <a:ext cx="773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r>
              <a:rPr lang="en-US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5274abb5f_1_32"/>
          <p:cNvSpPr txBox="1"/>
          <p:nvPr>
            <p:ph idx="1" type="subTitle"/>
          </p:nvPr>
        </p:nvSpPr>
        <p:spPr>
          <a:xfrm>
            <a:off x="625850" y="3543300"/>
            <a:ext cx="40467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Recommend</a:t>
            </a:r>
            <a:endParaRPr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KPIs as part of analysis and personal use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of the platform</a:t>
            </a:r>
            <a:endParaRPr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59" name="Google Shape;759;g85274abb5f_1_32"/>
          <p:cNvSpPr txBox="1"/>
          <p:nvPr/>
        </p:nvSpPr>
        <p:spPr>
          <a:xfrm>
            <a:off x="625850" y="1295818"/>
            <a:ext cx="4046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Objective</a:t>
            </a:r>
            <a:r>
              <a:rPr b="1" lang="en-US" sz="4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: 3</a:t>
            </a:r>
            <a:endParaRPr b="1" i="0" sz="4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011.png" id="760" name="Google Shape;760;g85274abb5f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169638" y="-600111"/>
            <a:ext cx="3092926" cy="418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85274abb5f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350" y="3341625"/>
            <a:ext cx="4430075" cy="27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038f685a7_0_0"/>
          <p:cNvSpPr txBox="1"/>
          <p:nvPr/>
        </p:nvSpPr>
        <p:spPr>
          <a:xfrm>
            <a:off x="857750" y="179200"/>
            <a:ext cx="4125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Employee Persona Sketch 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768" name="Google Shape;768;g8038f685a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962" y="4453950"/>
            <a:ext cx="583150" cy="7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8038f685a7_0_0"/>
          <p:cNvSpPr txBox="1"/>
          <p:nvPr/>
        </p:nvSpPr>
        <p:spPr>
          <a:xfrm>
            <a:off x="789325" y="5348950"/>
            <a:ext cx="19383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Employee: A.J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0" name="Google Shape;770;g8038f685a7_0_0"/>
          <p:cNvSpPr txBox="1"/>
          <p:nvPr/>
        </p:nvSpPr>
        <p:spPr>
          <a:xfrm>
            <a:off x="2337950" y="3583738"/>
            <a:ext cx="14004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9900"/>
                </a:solidFill>
                <a:latin typeface="Bree Serif"/>
                <a:ea typeface="Bree Serif"/>
                <a:cs typeface="Bree Serif"/>
                <a:sym typeface="Bree Serif"/>
              </a:rPr>
              <a:t>Evaluate KPIs</a:t>
            </a:r>
            <a:endParaRPr b="1" sz="2000">
              <a:solidFill>
                <a:srgbClr val="FF99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771" name="Google Shape;771;g8038f685a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875" y="2072675"/>
            <a:ext cx="900050" cy="37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8038f685a7_0_0"/>
          <p:cNvSpPr txBox="1"/>
          <p:nvPr/>
        </p:nvSpPr>
        <p:spPr>
          <a:xfrm>
            <a:off x="4531200" y="2301225"/>
            <a:ext cx="46128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700"/>
              <a:buFont typeface="Bree Serif"/>
              <a:buChar char="●"/>
            </a:pPr>
            <a:r>
              <a:rPr b="1" lang="en-US" sz="1700">
                <a:solidFill>
                  <a:srgbClr val="E69138"/>
                </a:solidFill>
                <a:latin typeface="Bree Serif"/>
                <a:ea typeface="Bree Serif"/>
                <a:cs typeface="Bree Serif"/>
                <a:sym typeface="Bree Serif"/>
              </a:rPr>
              <a:t>Active Level - xx/100</a:t>
            </a:r>
            <a:endParaRPr b="1" sz="1700">
              <a:solidFill>
                <a:srgbClr val="E69138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(Mainly Generated from: Office 365 Auditlog, Survey results, Census data)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700"/>
              <a:buFont typeface="Bree Serif"/>
              <a:buChar char="●"/>
            </a:pPr>
            <a:r>
              <a:rPr b="1" lang="en-US" sz="17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Communication Skill- xx/100 </a:t>
            </a:r>
            <a:endParaRPr b="1" sz="1700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(Mainly Generated from: Skype/Teams/Email Activity, </a:t>
            </a:r>
            <a:r>
              <a:rPr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Office 365 </a:t>
            </a: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AuditLog data, Census data)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9CB9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rgbClr val="F9CB9C"/>
                </a:solidFill>
                <a:latin typeface="Bree Serif"/>
                <a:ea typeface="Bree Serif"/>
                <a:cs typeface="Bree Serif"/>
                <a:sym typeface="Bree Serif"/>
              </a:rPr>
              <a:t>Working Responsibility - xx/100</a:t>
            </a:r>
            <a:endParaRPr b="1" sz="1700">
              <a:solidFill>
                <a:srgbClr val="F9CB9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(Mainly Generated from: Office365 AuditLog data, Census data, survey results )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773" name="Google Shape;773;g8038f685a7_0_0"/>
          <p:cNvGrpSpPr/>
          <p:nvPr/>
        </p:nvGrpSpPr>
        <p:grpSpPr>
          <a:xfrm>
            <a:off x="408320" y="205658"/>
            <a:ext cx="454448" cy="502882"/>
            <a:chOff x="5465763" y="3317875"/>
            <a:chExt cx="1511300" cy="1701801"/>
          </a:xfrm>
        </p:grpSpPr>
        <p:sp>
          <p:nvSpPr>
            <p:cNvPr id="774" name="Google Shape;774;g8038f685a7_0_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g8038f685a7_0_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g8038f685a7_0_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g8038f685a7_0_0"/>
          <p:cNvSpPr/>
          <p:nvPr/>
        </p:nvSpPr>
        <p:spPr>
          <a:xfrm>
            <a:off x="1513500" y="3531025"/>
            <a:ext cx="183900" cy="79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8038f685a7_0_0"/>
          <p:cNvSpPr/>
          <p:nvPr/>
        </p:nvSpPr>
        <p:spPr>
          <a:xfrm>
            <a:off x="85150" y="1005575"/>
            <a:ext cx="3057000" cy="2514000"/>
          </a:xfrm>
          <a:prstGeom prst="diamond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Summarized    Persona:</a:t>
            </a:r>
            <a:r>
              <a:rPr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generated by </a:t>
            </a:r>
            <a:r>
              <a:rPr b="1" lang="en-US" sz="1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clustering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4c94951f1_0_634"/>
          <p:cNvSpPr txBox="1"/>
          <p:nvPr/>
        </p:nvSpPr>
        <p:spPr>
          <a:xfrm>
            <a:off x="629150" y="179200"/>
            <a:ext cx="3501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KPIs Generation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85" name="Google Shape;785;g84c94951f1_0_634"/>
          <p:cNvSpPr txBox="1"/>
          <p:nvPr/>
        </p:nvSpPr>
        <p:spPr>
          <a:xfrm>
            <a:off x="3545700" y="788600"/>
            <a:ext cx="2052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Active Level</a:t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786" name="Google Shape;786;g84c94951f1_0_634"/>
          <p:cNvCxnSpPr/>
          <p:nvPr/>
        </p:nvCxnSpPr>
        <p:spPr>
          <a:xfrm flipH="1" rot="10800000">
            <a:off x="1889750" y="2606150"/>
            <a:ext cx="1722000" cy="9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7" name="Google Shape;787;g84c94951f1_0_634"/>
          <p:cNvCxnSpPr/>
          <p:nvPr/>
        </p:nvCxnSpPr>
        <p:spPr>
          <a:xfrm rot="10800000">
            <a:off x="5303525" y="2544950"/>
            <a:ext cx="1752600" cy="102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8" name="Google Shape;788;g84c94951f1_0_634"/>
          <p:cNvSpPr/>
          <p:nvPr/>
        </p:nvSpPr>
        <p:spPr>
          <a:xfrm>
            <a:off x="4311950" y="1301958"/>
            <a:ext cx="320100" cy="4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9" name="Google Shape;789;g84c94951f1_0_634"/>
          <p:cNvCxnSpPr/>
          <p:nvPr/>
        </p:nvCxnSpPr>
        <p:spPr>
          <a:xfrm rot="10800000">
            <a:off x="4465400" y="2754800"/>
            <a:ext cx="13200" cy="807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790" name="Google Shape;790;g84c94951f1_0_634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791" name="Google Shape;791;g84c94951f1_0_634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g84c94951f1_0_634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g84c94951f1_0_634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g84c94951f1_0_634"/>
          <p:cNvSpPr txBox="1"/>
          <p:nvPr/>
        </p:nvSpPr>
        <p:spPr>
          <a:xfrm>
            <a:off x="6625925" y="4080125"/>
            <a:ext cx="15330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Survey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 How often they use Teams?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-How to share files?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95" name="Google Shape;795;g84c94951f1_0_634"/>
          <p:cNvSpPr txBox="1"/>
          <p:nvPr/>
        </p:nvSpPr>
        <p:spPr>
          <a:xfrm>
            <a:off x="3588325" y="3819650"/>
            <a:ext cx="20526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   Census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in “Age Range”: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Mature employees may be less inclined to use new platform, scores should be less strict than youth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84c94951f1_0_634"/>
          <p:cNvSpPr txBox="1"/>
          <p:nvPr/>
        </p:nvSpPr>
        <p:spPr>
          <a:xfrm>
            <a:off x="523000" y="3907925"/>
            <a:ext cx="23334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Office 365   Auditlog  data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Activity Frequency = Activity Times / used days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84c94951f1_0_634"/>
          <p:cNvSpPr/>
          <p:nvPr/>
        </p:nvSpPr>
        <p:spPr>
          <a:xfrm>
            <a:off x="3400850" y="1652150"/>
            <a:ext cx="2194500" cy="1108375"/>
          </a:xfrm>
          <a:prstGeom prst="flowChartDecision">
            <a:avLst/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798" name="Google Shape;798;g84c94951f1_0_634"/>
          <p:cNvSpPr/>
          <p:nvPr/>
        </p:nvSpPr>
        <p:spPr>
          <a:xfrm>
            <a:off x="523000" y="3681850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84c94951f1_0_634"/>
          <p:cNvSpPr/>
          <p:nvPr/>
        </p:nvSpPr>
        <p:spPr>
          <a:xfrm>
            <a:off x="3418600" y="3681850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84c94951f1_0_634"/>
          <p:cNvSpPr txBox="1"/>
          <p:nvPr/>
        </p:nvSpPr>
        <p:spPr>
          <a:xfrm>
            <a:off x="3766550" y="1625750"/>
            <a:ext cx="14631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Hierarchical Rules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g84c94951f1_0_634"/>
          <p:cNvSpPr/>
          <p:nvPr/>
        </p:nvSpPr>
        <p:spPr>
          <a:xfrm>
            <a:off x="6203025" y="3758075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4fee43142_3_5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84fee43142_3_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84fee43142_3_52"/>
          <p:cNvSpPr txBox="1"/>
          <p:nvPr/>
        </p:nvSpPr>
        <p:spPr>
          <a:xfrm>
            <a:off x="796775" y="179200"/>
            <a:ext cx="5451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“Adaptation” hierarchical structure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810" name="Google Shape;810;g84fee43142_3_52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811" name="Google Shape;811;g84fee43142_3_52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g84fee43142_3_52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g84fee43142_3_52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4" name="Google Shape;814;g84fee43142_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5365"/>
            <a:ext cx="9144001" cy="573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7dd27c1d5_0_0"/>
          <p:cNvSpPr txBox="1"/>
          <p:nvPr/>
        </p:nvSpPr>
        <p:spPr>
          <a:xfrm>
            <a:off x="629150" y="179200"/>
            <a:ext cx="3501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KPIs Generation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21" name="Google Shape;821;g77dd27c1d5_0_0"/>
          <p:cNvSpPr txBox="1"/>
          <p:nvPr/>
        </p:nvSpPr>
        <p:spPr>
          <a:xfrm>
            <a:off x="2042150" y="788600"/>
            <a:ext cx="4770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Communication </a:t>
            </a: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Level</a:t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22" name="Google Shape;822;g77dd27c1d5_0_0"/>
          <p:cNvCxnSpPr/>
          <p:nvPr/>
        </p:nvCxnSpPr>
        <p:spPr>
          <a:xfrm flipH="1" rot="10800000">
            <a:off x="1889750" y="2606150"/>
            <a:ext cx="1722000" cy="9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3" name="Google Shape;823;g77dd27c1d5_0_0"/>
          <p:cNvCxnSpPr/>
          <p:nvPr/>
        </p:nvCxnSpPr>
        <p:spPr>
          <a:xfrm rot="10800000">
            <a:off x="5303525" y="2544950"/>
            <a:ext cx="1752600" cy="102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4" name="Google Shape;824;g77dd27c1d5_0_0"/>
          <p:cNvSpPr/>
          <p:nvPr/>
        </p:nvSpPr>
        <p:spPr>
          <a:xfrm>
            <a:off x="4311950" y="1301958"/>
            <a:ext cx="320100" cy="4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5" name="Google Shape;825;g77dd27c1d5_0_0"/>
          <p:cNvCxnSpPr/>
          <p:nvPr/>
        </p:nvCxnSpPr>
        <p:spPr>
          <a:xfrm rot="10800000">
            <a:off x="4465400" y="2754800"/>
            <a:ext cx="13200" cy="807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26" name="Google Shape;826;g77dd27c1d5_0_0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827" name="Google Shape;827;g77dd27c1d5_0_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g77dd27c1d5_0_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g77dd27c1d5_0_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" name="Google Shape;830;g77dd27c1d5_0_0"/>
          <p:cNvSpPr txBox="1"/>
          <p:nvPr/>
        </p:nvSpPr>
        <p:spPr>
          <a:xfrm>
            <a:off x="6625925" y="4080125"/>
            <a:ext cx="15330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Auditlog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Teams Activity Frequency = Activity Times / used days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31" name="Google Shape;831;g77dd27c1d5_0_0"/>
          <p:cNvSpPr txBox="1"/>
          <p:nvPr/>
        </p:nvSpPr>
        <p:spPr>
          <a:xfrm>
            <a:off x="3588325" y="3819650"/>
            <a:ext cx="20526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   Census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in “Org Level”: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Employees in higher rank organization level should have more chance to communicate.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77dd27c1d5_0_0"/>
          <p:cNvSpPr txBox="1"/>
          <p:nvPr/>
        </p:nvSpPr>
        <p:spPr>
          <a:xfrm>
            <a:off x="899150" y="4252325"/>
            <a:ext cx="19572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Activities  data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-Skype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-Teams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-Email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77dd27c1d5_0_0"/>
          <p:cNvSpPr/>
          <p:nvPr/>
        </p:nvSpPr>
        <p:spPr>
          <a:xfrm>
            <a:off x="3400850" y="1652150"/>
            <a:ext cx="2194500" cy="1108375"/>
          </a:xfrm>
          <a:prstGeom prst="flowChartDecision">
            <a:avLst/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834" name="Google Shape;834;g77dd27c1d5_0_0"/>
          <p:cNvSpPr/>
          <p:nvPr/>
        </p:nvSpPr>
        <p:spPr>
          <a:xfrm>
            <a:off x="523000" y="3681850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77dd27c1d5_0_0"/>
          <p:cNvSpPr/>
          <p:nvPr/>
        </p:nvSpPr>
        <p:spPr>
          <a:xfrm>
            <a:off x="3418600" y="3681850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77dd27c1d5_0_0"/>
          <p:cNvSpPr txBox="1"/>
          <p:nvPr/>
        </p:nvSpPr>
        <p:spPr>
          <a:xfrm>
            <a:off x="3766550" y="1625750"/>
            <a:ext cx="14631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Hierarchical Rules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77dd27c1d5_0_0"/>
          <p:cNvSpPr/>
          <p:nvPr/>
        </p:nvSpPr>
        <p:spPr>
          <a:xfrm>
            <a:off x="6203025" y="3758075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4c94951f1_0_648"/>
          <p:cNvSpPr/>
          <p:nvPr/>
        </p:nvSpPr>
        <p:spPr>
          <a:xfrm>
            <a:off x="4707575" y="4587250"/>
            <a:ext cx="4374000" cy="20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84c94951f1_0_648"/>
          <p:cNvSpPr txBox="1"/>
          <p:nvPr/>
        </p:nvSpPr>
        <p:spPr>
          <a:xfrm>
            <a:off x="5573550" y="4699843"/>
            <a:ext cx="2941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Email</a:t>
            </a: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Score Formula</a:t>
            </a:r>
            <a:endParaRPr b="1" sz="20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5" name="Google Shape;845;g84c94951f1_0_648"/>
          <p:cNvSpPr/>
          <p:nvPr/>
        </p:nvSpPr>
        <p:spPr>
          <a:xfrm>
            <a:off x="4707575" y="762000"/>
            <a:ext cx="4374000" cy="356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84c94951f1_0_648"/>
          <p:cNvSpPr txBox="1"/>
          <p:nvPr/>
        </p:nvSpPr>
        <p:spPr>
          <a:xfrm>
            <a:off x="5497350" y="960100"/>
            <a:ext cx="294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Teams</a:t>
            </a: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Score Formula</a:t>
            </a:r>
            <a:endParaRPr b="1" sz="20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7" name="Google Shape;847;g84c94951f1_0_648"/>
          <p:cNvSpPr/>
          <p:nvPr/>
        </p:nvSpPr>
        <p:spPr>
          <a:xfrm>
            <a:off x="152400" y="1981200"/>
            <a:ext cx="4374000" cy="356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84c94951f1_0_648"/>
          <p:cNvSpPr txBox="1"/>
          <p:nvPr/>
        </p:nvSpPr>
        <p:spPr>
          <a:xfrm>
            <a:off x="520775" y="346850"/>
            <a:ext cx="41868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“</a:t>
            </a: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Communication</a:t>
            </a: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” Customized Formulas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849" name="Google Shape;849;g84c94951f1_0_648"/>
          <p:cNvPicPr preferRelativeResize="0"/>
          <p:nvPr/>
        </p:nvPicPr>
        <p:blipFill rotWithShape="1">
          <a:blip r:embed="rId3">
            <a:alphaModFix/>
          </a:blip>
          <a:srcRect b="0" l="2676" r="0" t="0"/>
          <a:stretch/>
        </p:blipFill>
        <p:spPr>
          <a:xfrm>
            <a:off x="299175" y="2800175"/>
            <a:ext cx="4074799" cy="2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84c94951f1_0_648"/>
          <p:cNvPicPr preferRelativeResize="0"/>
          <p:nvPr/>
        </p:nvPicPr>
        <p:blipFill rotWithShape="1">
          <a:blip r:embed="rId4">
            <a:alphaModFix/>
          </a:blip>
          <a:srcRect b="0" l="3443" r="3731" t="0"/>
          <a:stretch/>
        </p:blipFill>
        <p:spPr>
          <a:xfrm>
            <a:off x="4892050" y="1426050"/>
            <a:ext cx="3992876" cy="26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84c94951f1_0_648"/>
          <p:cNvPicPr preferRelativeResize="0"/>
          <p:nvPr/>
        </p:nvPicPr>
        <p:blipFill rotWithShape="1">
          <a:blip r:embed="rId5">
            <a:alphaModFix/>
          </a:blip>
          <a:srcRect b="0" l="0" r="0" t="20089"/>
          <a:stretch/>
        </p:blipFill>
        <p:spPr>
          <a:xfrm>
            <a:off x="5135875" y="5255200"/>
            <a:ext cx="3646500" cy="12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84c94951f1_0_648"/>
          <p:cNvSpPr txBox="1"/>
          <p:nvPr/>
        </p:nvSpPr>
        <p:spPr>
          <a:xfrm>
            <a:off x="865975" y="2255500"/>
            <a:ext cx="294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Skype Score Formula</a:t>
            </a:r>
            <a:endParaRPr b="1" sz="20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853" name="Google Shape;853;g84c94951f1_0_648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854" name="Google Shape;854;g84c94951f1_0_648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g84c94951f1_0_648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g84c94951f1_0_648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7711f09d5_1_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77711f09d5_1_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77711f09d5_1_0"/>
          <p:cNvSpPr txBox="1"/>
          <p:nvPr/>
        </p:nvSpPr>
        <p:spPr>
          <a:xfrm>
            <a:off x="812025" y="198438"/>
            <a:ext cx="58632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“Communication” hierarchical structure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865" name="Google Shape;865;g77711f09d5_1_0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866" name="Google Shape;866;g77711f09d5_1_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g77711f09d5_1_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g77711f09d5_1_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9" name="Google Shape;869;g77711f09d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928"/>
            <a:ext cx="9144002" cy="478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.png" id="143" name="Google Shape;143;g777bd15f07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747" y="19032"/>
            <a:ext cx="526581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777bd15f07_0_179"/>
          <p:cNvSpPr txBox="1"/>
          <p:nvPr/>
        </p:nvSpPr>
        <p:spPr>
          <a:xfrm>
            <a:off x="525300" y="5239668"/>
            <a:ext cx="4046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Objectives</a:t>
            </a:r>
            <a:endParaRPr b="1" i="0" sz="4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7dd27c1d5_0_51"/>
          <p:cNvSpPr txBox="1"/>
          <p:nvPr/>
        </p:nvSpPr>
        <p:spPr>
          <a:xfrm>
            <a:off x="629150" y="179200"/>
            <a:ext cx="3501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KPIs Generation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6" name="Google Shape;876;g77dd27c1d5_0_51"/>
          <p:cNvSpPr txBox="1"/>
          <p:nvPr/>
        </p:nvSpPr>
        <p:spPr>
          <a:xfrm>
            <a:off x="2042150" y="788600"/>
            <a:ext cx="4770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Responsibility</a:t>
            </a: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Level</a:t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877" name="Google Shape;877;g77dd27c1d5_0_51"/>
          <p:cNvCxnSpPr/>
          <p:nvPr/>
        </p:nvCxnSpPr>
        <p:spPr>
          <a:xfrm flipH="1" rot="10800000">
            <a:off x="1889750" y="2606150"/>
            <a:ext cx="1722000" cy="9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78" name="Google Shape;878;g77dd27c1d5_0_51"/>
          <p:cNvCxnSpPr/>
          <p:nvPr/>
        </p:nvCxnSpPr>
        <p:spPr>
          <a:xfrm rot="10800000">
            <a:off x="5303525" y="2544950"/>
            <a:ext cx="1752600" cy="102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9" name="Google Shape;879;g77dd27c1d5_0_51"/>
          <p:cNvSpPr/>
          <p:nvPr/>
        </p:nvSpPr>
        <p:spPr>
          <a:xfrm>
            <a:off x="4311950" y="1301958"/>
            <a:ext cx="320100" cy="4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0" name="Google Shape;880;g77dd27c1d5_0_51"/>
          <p:cNvCxnSpPr/>
          <p:nvPr/>
        </p:nvCxnSpPr>
        <p:spPr>
          <a:xfrm rot="10800000">
            <a:off x="4465400" y="2754800"/>
            <a:ext cx="13200" cy="807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81" name="Google Shape;881;g77dd27c1d5_0_51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882" name="Google Shape;882;g77dd27c1d5_0_51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g77dd27c1d5_0_51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g77dd27c1d5_0_51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g77dd27c1d5_0_51"/>
          <p:cNvSpPr txBox="1"/>
          <p:nvPr/>
        </p:nvSpPr>
        <p:spPr>
          <a:xfrm>
            <a:off x="6484150" y="4149850"/>
            <a:ext cx="17220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Survey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 Department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- skills related questions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6" name="Google Shape;886;g77dd27c1d5_0_51"/>
          <p:cNvSpPr txBox="1"/>
          <p:nvPr/>
        </p:nvSpPr>
        <p:spPr>
          <a:xfrm>
            <a:off x="3588325" y="3819650"/>
            <a:ext cx="20526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   Census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in “Org Level”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&amp; “Salary Grade”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Employees with higher salaries should contribute more to work.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77dd27c1d5_0_51"/>
          <p:cNvSpPr txBox="1"/>
          <p:nvPr/>
        </p:nvSpPr>
        <p:spPr>
          <a:xfrm>
            <a:off x="853150" y="4149850"/>
            <a:ext cx="17220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AuditLog</a:t>
            </a:r>
            <a:r>
              <a:rPr b="1"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b="1"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- login time range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- login weekdays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g77dd27c1d5_0_51"/>
          <p:cNvSpPr/>
          <p:nvPr/>
        </p:nvSpPr>
        <p:spPr>
          <a:xfrm>
            <a:off x="3400850" y="1652150"/>
            <a:ext cx="2194500" cy="1108375"/>
          </a:xfrm>
          <a:prstGeom prst="flowChartDecision">
            <a:avLst/>
          </a:prstGeom>
          <a:gradFill>
            <a:gsLst>
              <a:gs pos="0">
                <a:srgbClr val="FF0303"/>
              </a:gs>
              <a:gs pos="100000">
                <a:srgbClr val="7B050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889" name="Google Shape;889;g77dd27c1d5_0_51"/>
          <p:cNvSpPr/>
          <p:nvPr/>
        </p:nvSpPr>
        <p:spPr>
          <a:xfrm>
            <a:off x="523000" y="3681850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g77dd27c1d5_0_51"/>
          <p:cNvSpPr/>
          <p:nvPr/>
        </p:nvSpPr>
        <p:spPr>
          <a:xfrm>
            <a:off x="3418600" y="3681850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77dd27c1d5_0_51"/>
          <p:cNvSpPr txBox="1"/>
          <p:nvPr/>
        </p:nvSpPr>
        <p:spPr>
          <a:xfrm>
            <a:off x="3766550" y="1625750"/>
            <a:ext cx="14631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Hierarchical Rules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g77dd27c1d5_0_51"/>
          <p:cNvSpPr/>
          <p:nvPr/>
        </p:nvSpPr>
        <p:spPr>
          <a:xfrm>
            <a:off x="6203025" y="3758075"/>
            <a:ext cx="2222100" cy="28299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7dd27c1d5_0_73"/>
          <p:cNvSpPr/>
          <p:nvPr/>
        </p:nvSpPr>
        <p:spPr>
          <a:xfrm>
            <a:off x="1600200" y="5072325"/>
            <a:ext cx="6233100" cy="149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77dd27c1d5_0_73"/>
          <p:cNvSpPr/>
          <p:nvPr/>
        </p:nvSpPr>
        <p:spPr>
          <a:xfrm>
            <a:off x="1600200" y="943125"/>
            <a:ext cx="6233100" cy="38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77dd27c1d5_0_73"/>
          <p:cNvSpPr txBox="1"/>
          <p:nvPr/>
        </p:nvSpPr>
        <p:spPr>
          <a:xfrm>
            <a:off x="139775" y="194450"/>
            <a:ext cx="72363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“Responsibility” Customized Formulas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01" name="Google Shape;901;g77dd27c1d5_0_73"/>
          <p:cNvSpPr txBox="1"/>
          <p:nvPr/>
        </p:nvSpPr>
        <p:spPr>
          <a:xfrm>
            <a:off x="2313775" y="1188700"/>
            <a:ext cx="445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Work Overtime based on Time Range</a:t>
            </a:r>
            <a:endParaRPr b="1" sz="20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902" name="Google Shape;902;g77dd27c1d5_0_73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903" name="Google Shape;903;g77dd27c1d5_0_73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g77dd27c1d5_0_73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g77dd27c1d5_0_73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6" name="Google Shape;906;g77dd27c1d5_0_73"/>
          <p:cNvPicPr preferRelativeResize="0"/>
          <p:nvPr/>
        </p:nvPicPr>
        <p:blipFill rotWithShape="1">
          <a:blip r:embed="rId3">
            <a:alphaModFix/>
          </a:blip>
          <a:srcRect b="0" l="0" r="0" t="10160"/>
          <a:stretch/>
        </p:blipFill>
        <p:spPr>
          <a:xfrm>
            <a:off x="2133600" y="1645900"/>
            <a:ext cx="4772010" cy="12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77dd27c1d5_0_73"/>
          <p:cNvSpPr txBox="1"/>
          <p:nvPr/>
        </p:nvSpPr>
        <p:spPr>
          <a:xfrm>
            <a:off x="2389975" y="3017500"/>
            <a:ext cx="445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Work Overtime based on Weekdays</a:t>
            </a:r>
            <a:endParaRPr b="1" sz="20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08" name="Google Shape;908;g77dd27c1d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3600346"/>
            <a:ext cx="5160580" cy="9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77dd27c1d5_0_73"/>
          <p:cNvSpPr txBox="1"/>
          <p:nvPr/>
        </p:nvSpPr>
        <p:spPr>
          <a:xfrm>
            <a:off x="2327425" y="5207743"/>
            <a:ext cx="29412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Skills</a:t>
            </a:r>
            <a:r>
              <a:rPr b="1" lang="en-US" sz="2000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 Score Formula</a:t>
            </a:r>
            <a:endParaRPr b="1" sz="2000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10" name="Google Shape;910;g77dd27c1d5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138" y="5650225"/>
            <a:ext cx="4556173" cy="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7711f09d5_1_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77711f09d5_1_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77711f09d5_1_14"/>
          <p:cNvSpPr txBox="1"/>
          <p:nvPr/>
        </p:nvSpPr>
        <p:spPr>
          <a:xfrm>
            <a:off x="1071075" y="198438"/>
            <a:ext cx="58632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“Responsibility” hierarchical structure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19" name="Google Shape;919;g77711f09d5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2001"/>
            <a:ext cx="9144000" cy="470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g77711f09d5_1_14"/>
          <p:cNvGrpSpPr/>
          <p:nvPr/>
        </p:nvGrpSpPr>
        <p:grpSpPr>
          <a:xfrm>
            <a:off x="332057" y="164757"/>
            <a:ext cx="655300" cy="752877"/>
            <a:chOff x="5465763" y="3317875"/>
            <a:chExt cx="1511300" cy="1701801"/>
          </a:xfrm>
        </p:grpSpPr>
        <p:sp>
          <p:nvSpPr>
            <p:cNvPr id="921" name="Google Shape;921;g77711f09d5_1_14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g77711f09d5_1_14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g77711f09d5_1_14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038f685a7_0_40"/>
          <p:cNvSpPr txBox="1"/>
          <p:nvPr/>
        </p:nvSpPr>
        <p:spPr>
          <a:xfrm>
            <a:off x="857750" y="179200"/>
            <a:ext cx="4125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Employee Persona Sketch </a:t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30" name="Google Shape;930;g8038f685a7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87" y="3509050"/>
            <a:ext cx="583150" cy="7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8038f685a7_0_40"/>
          <p:cNvSpPr txBox="1"/>
          <p:nvPr/>
        </p:nvSpPr>
        <p:spPr>
          <a:xfrm>
            <a:off x="2048300" y="4449800"/>
            <a:ext cx="19383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Employee: A.J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932" name="Google Shape;932;g8038f685a7_0_40"/>
          <p:cNvCxnSpPr/>
          <p:nvPr/>
        </p:nvCxnSpPr>
        <p:spPr>
          <a:xfrm rot="10800000">
            <a:off x="2172662" y="3440487"/>
            <a:ext cx="309300" cy="6477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g8038f685a7_0_40"/>
          <p:cNvSpPr txBox="1"/>
          <p:nvPr/>
        </p:nvSpPr>
        <p:spPr>
          <a:xfrm>
            <a:off x="4105800" y="3167463"/>
            <a:ext cx="14004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9900"/>
                </a:solidFill>
                <a:latin typeface="Bree Serif"/>
                <a:ea typeface="Bree Serif"/>
                <a:cs typeface="Bree Serif"/>
                <a:sym typeface="Bree Serif"/>
              </a:rPr>
              <a:t>Evaluate KPIs</a:t>
            </a:r>
            <a:endParaRPr b="1" sz="2000">
              <a:solidFill>
                <a:srgbClr val="FF99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34" name="Google Shape;934;g8038f685a7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75" y="2529875"/>
            <a:ext cx="900050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8038f685a7_0_40"/>
          <p:cNvSpPr txBox="1"/>
          <p:nvPr/>
        </p:nvSpPr>
        <p:spPr>
          <a:xfrm>
            <a:off x="5369400" y="2606025"/>
            <a:ext cx="39117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700"/>
              <a:buFont typeface="Bree Serif"/>
              <a:buChar char="●"/>
            </a:pPr>
            <a:r>
              <a:rPr b="1" lang="en-US" sz="1700">
                <a:solidFill>
                  <a:srgbClr val="E69138"/>
                </a:solidFill>
                <a:latin typeface="Bree Serif"/>
                <a:ea typeface="Bree Serif"/>
                <a:cs typeface="Bree Serif"/>
                <a:sym typeface="Bree Serif"/>
              </a:rPr>
              <a:t>Active Level - 75/100</a:t>
            </a:r>
            <a:endParaRPr b="1" sz="1700">
              <a:solidFill>
                <a:srgbClr val="E69138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(in average level)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700"/>
              <a:buFont typeface="Bree Serif"/>
              <a:buChar char="●"/>
            </a:pPr>
            <a:r>
              <a:rPr b="1" lang="en-US" sz="1700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Communication Skill- 50/100 </a:t>
            </a:r>
            <a:endParaRPr b="1" sz="1700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(lower than average)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9CB9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rgbClr val="F9CB9C"/>
                </a:solidFill>
                <a:latin typeface="Bree Serif"/>
                <a:ea typeface="Bree Serif"/>
                <a:cs typeface="Bree Serif"/>
                <a:sym typeface="Bree Serif"/>
              </a:rPr>
              <a:t>Working Responsibility - 85/100</a:t>
            </a:r>
            <a:endParaRPr b="1" sz="1700">
              <a:solidFill>
                <a:srgbClr val="F9CB9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(higher than average)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936" name="Google Shape;936;g8038f685a7_0_40"/>
          <p:cNvGrpSpPr/>
          <p:nvPr/>
        </p:nvGrpSpPr>
        <p:grpSpPr>
          <a:xfrm>
            <a:off x="408320" y="205658"/>
            <a:ext cx="454448" cy="502882"/>
            <a:chOff x="5465763" y="3317875"/>
            <a:chExt cx="1511300" cy="1701801"/>
          </a:xfrm>
        </p:grpSpPr>
        <p:sp>
          <p:nvSpPr>
            <p:cNvPr id="937" name="Google Shape;937;g8038f685a7_0_40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g8038f685a7_0_40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g8038f685a7_0_40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0" name="Google Shape;940;g8038f685a7_0_40"/>
          <p:cNvSpPr/>
          <p:nvPr/>
        </p:nvSpPr>
        <p:spPr>
          <a:xfrm>
            <a:off x="464125" y="1089550"/>
            <a:ext cx="2270100" cy="25671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8038f685a7_0_40"/>
          <p:cNvSpPr txBox="1"/>
          <p:nvPr/>
        </p:nvSpPr>
        <p:spPr>
          <a:xfrm>
            <a:off x="628250" y="1423550"/>
            <a:ext cx="22065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Summarized   Persona: Mole </a:t>
            </a:r>
            <a:endParaRPr b="1"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(This group is </a:t>
            </a: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conscientious to their work, mainly in lower org level, may prefer </a:t>
            </a:r>
            <a:r>
              <a:rPr lang="en-US" sz="1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working alone…...)</a:t>
            </a:r>
            <a:endParaRPr sz="1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2" name="Google Shape;942;g8038f685a7_0_40"/>
          <p:cNvCxnSpPr/>
          <p:nvPr/>
        </p:nvCxnSpPr>
        <p:spPr>
          <a:xfrm flipH="1" rot="10800000">
            <a:off x="3413750" y="3840425"/>
            <a:ext cx="487800" cy="320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8038f685a7_0_24"/>
          <p:cNvSpPr txBox="1"/>
          <p:nvPr/>
        </p:nvSpPr>
        <p:spPr>
          <a:xfrm>
            <a:off x="824850" y="834225"/>
            <a:ext cx="7494300" cy="5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ree Serif"/>
              <a:buChar char="●"/>
            </a:pP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Pros:</a:t>
            </a:r>
            <a:endParaRPr b="1"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Help managers to </a:t>
            </a: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know general characters of an unfamiliar</a:t>
            </a: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 employee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Show the </a:t>
            </a: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general status </a:t>
            </a: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of the company's employees 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Different measures can be developed for </a:t>
            </a: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different Persona groups</a:t>
            </a: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 of employees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ree Serif"/>
              <a:buChar char="●"/>
            </a:pP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Cons:</a:t>
            </a:r>
            <a:endParaRPr b="1"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○"/>
            </a:pP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More Data </a:t>
            </a: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required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○"/>
            </a:pP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Lack of Attributes</a:t>
            </a: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 for some Employees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KPIs’ may </a:t>
            </a: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not </a:t>
            </a:r>
            <a:r>
              <a:rPr b="1"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comprehensive</a:t>
            </a: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 (mainly showed the Office365 activities or usage)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Bree Serif"/>
              <a:buChar char="○"/>
            </a:pPr>
            <a:r>
              <a:rPr lang="en-US" sz="1800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Clustering Analysis result (summarized persona tag) can only show most people’s features in each cluster</a:t>
            </a:r>
            <a:endParaRPr sz="1800">
              <a:solidFill>
                <a:srgbClr val="F3F3F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49" name="Google Shape;949;g8038f685a7_0_24"/>
          <p:cNvSpPr txBox="1"/>
          <p:nvPr/>
        </p:nvSpPr>
        <p:spPr>
          <a:xfrm>
            <a:off x="-670550" y="148725"/>
            <a:ext cx="58632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Pros and Cons</a:t>
            </a:r>
            <a:endParaRPr sz="30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950" name="Google Shape;950;g8038f685a7_0_24"/>
          <p:cNvGrpSpPr/>
          <p:nvPr/>
        </p:nvGrpSpPr>
        <p:grpSpPr>
          <a:xfrm>
            <a:off x="408320" y="205658"/>
            <a:ext cx="454448" cy="502882"/>
            <a:chOff x="5465763" y="3317875"/>
            <a:chExt cx="1511300" cy="1701801"/>
          </a:xfrm>
        </p:grpSpPr>
        <p:sp>
          <p:nvSpPr>
            <p:cNvPr id="951" name="Google Shape;951;g8038f685a7_0_24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8038f685a7_0_24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g8038f685a7_0_24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4fee43142_2_55"/>
          <p:cNvSpPr/>
          <p:nvPr/>
        </p:nvSpPr>
        <p:spPr>
          <a:xfrm>
            <a:off x="1061369" y="299832"/>
            <a:ext cx="43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GUI Demo</a:t>
            </a:r>
            <a:endParaRPr b="1" i="0" sz="44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59" name="Google Shape;959;g84fee43142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4375"/>
            <a:ext cx="8839201" cy="474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5274abb5f_1_439"/>
          <p:cNvSpPr txBox="1"/>
          <p:nvPr>
            <p:ph type="ctrTitle"/>
          </p:nvPr>
        </p:nvSpPr>
        <p:spPr>
          <a:xfrm>
            <a:off x="-1143000" y="-15557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What we are leaving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66" name="Google Shape;966;g85274abb5f_1_439"/>
          <p:cNvSpPr txBox="1"/>
          <p:nvPr>
            <p:ph type="ctrTitle"/>
          </p:nvPr>
        </p:nvSpPr>
        <p:spPr>
          <a:xfrm>
            <a:off x="-1905000" y="386397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Future Work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967" name="Google Shape;967;g85274abb5f_1_439"/>
          <p:cNvGrpSpPr/>
          <p:nvPr/>
        </p:nvGrpSpPr>
        <p:grpSpPr>
          <a:xfrm>
            <a:off x="408320" y="281858"/>
            <a:ext cx="454448" cy="502882"/>
            <a:chOff x="5465763" y="3317875"/>
            <a:chExt cx="1511300" cy="1701801"/>
          </a:xfrm>
        </p:grpSpPr>
        <p:sp>
          <p:nvSpPr>
            <p:cNvPr id="968" name="Google Shape;968;g85274abb5f_1_439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g85274abb5f_1_439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g85274abb5f_1_439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g85274abb5f_1_439"/>
          <p:cNvGrpSpPr/>
          <p:nvPr/>
        </p:nvGrpSpPr>
        <p:grpSpPr>
          <a:xfrm>
            <a:off x="255920" y="4288433"/>
            <a:ext cx="454448" cy="502882"/>
            <a:chOff x="5465763" y="3317875"/>
            <a:chExt cx="1511300" cy="1701801"/>
          </a:xfrm>
        </p:grpSpPr>
        <p:sp>
          <p:nvSpPr>
            <p:cNvPr id="972" name="Google Shape;972;g85274abb5f_1_439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g85274abb5f_1_439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g85274abb5f_1_439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g85274abb5f_1_439"/>
          <p:cNvSpPr txBox="1"/>
          <p:nvPr/>
        </p:nvSpPr>
        <p:spPr>
          <a:xfrm>
            <a:off x="884900" y="978075"/>
            <a:ext cx="73527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Obtained results from the implemented models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Generated KPI’s 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from the implemented models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Codes of all these  models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An overall report of the project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Presentation slides of the project 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Persona GUI 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76" name="Google Shape;976;g85274abb5f_1_439"/>
          <p:cNvSpPr txBox="1"/>
          <p:nvPr/>
        </p:nvSpPr>
        <p:spPr>
          <a:xfrm>
            <a:off x="710375" y="4985775"/>
            <a:ext cx="79899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Tune 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hyperparameters and architecture of Clustering model referencing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Self 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Organizing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Maps Neural</a:t>
            </a: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Network for better Clusters.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Char char="●"/>
            </a:pPr>
            <a:r>
              <a:rPr lang="en-US"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Update data for all the models and results when more data is collected, including survey results for the GUI database.</a:t>
            </a:r>
            <a:endParaRPr sz="1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4fee43142_1_57"/>
          <p:cNvSpPr txBox="1"/>
          <p:nvPr>
            <p:ph type="ctrTitle"/>
          </p:nvPr>
        </p:nvSpPr>
        <p:spPr>
          <a:xfrm>
            <a:off x="596275" y="393550"/>
            <a:ext cx="7772400" cy="12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References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83" name="Google Shape;983;g84fee43142_1_57"/>
          <p:cNvSpPr txBox="1"/>
          <p:nvPr/>
        </p:nvSpPr>
        <p:spPr>
          <a:xfrm>
            <a:off x="919675" y="2037550"/>
            <a:ext cx="74490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3"/>
              </a:rPr>
              <a:t>https://blog.csdn.net/dsdaasaaa/article/details/94590159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4"/>
              </a:rPr>
              <a:t>https://www.superdatascience.com/blogs/the-ultimate-guide-to-self-organizing-maps-soms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5"/>
              </a:rPr>
              <a:t>https://www.naftaliharris.com/blog/visualizing-dbscan-clustering/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6"/>
              </a:rPr>
              <a:t>https://www.superdatascience.com/blogs/the-ultimate-guide-to-self-organizing-maps-soms</a:t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g84fee43142_1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675" y="2538425"/>
            <a:ext cx="4404875" cy="9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84fee43142_1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680" y="3405200"/>
            <a:ext cx="31469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84fee43142_1_151"/>
          <p:cNvSpPr txBox="1"/>
          <p:nvPr>
            <p:ph type="ctrTitle"/>
          </p:nvPr>
        </p:nvSpPr>
        <p:spPr>
          <a:xfrm>
            <a:off x="1663075" y="2287400"/>
            <a:ext cx="7772400" cy="13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Thank you !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92" name="Google Shape;992;g84fee43142_1_151"/>
          <p:cNvSpPr txBox="1"/>
          <p:nvPr>
            <p:ph type="ctrTitle"/>
          </p:nvPr>
        </p:nvSpPr>
        <p:spPr>
          <a:xfrm>
            <a:off x="-394325" y="3230650"/>
            <a:ext cx="7095900" cy="9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Any Questions ?</a:t>
            </a:r>
            <a:endParaRPr sz="3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g777bd15f07_0_259"/>
          <p:cNvGrpSpPr/>
          <p:nvPr/>
        </p:nvGrpSpPr>
        <p:grpSpPr>
          <a:xfrm>
            <a:off x="2597673" y="1519324"/>
            <a:ext cx="3948612" cy="3846900"/>
            <a:chOff x="2632606" y="648344"/>
            <a:chExt cx="3849300" cy="3846900"/>
          </a:xfrm>
        </p:grpSpPr>
        <p:sp>
          <p:nvSpPr>
            <p:cNvPr id="150" name="Google Shape;150;g777bd15f07_0_259"/>
            <p:cNvSpPr/>
            <p:nvPr/>
          </p:nvSpPr>
          <p:spPr>
            <a:xfrm rot="3376634">
              <a:off x="3172017" y="1182436"/>
              <a:ext cx="2770478" cy="2778716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777bd15f07_0_259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777bd15f07_0_259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g777bd15f07_0_259"/>
            <p:cNvGrpSpPr/>
            <p:nvPr/>
          </p:nvGrpSpPr>
          <p:grpSpPr>
            <a:xfrm rot="-7200165">
              <a:off x="3337735" y="2826883"/>
              <a:ext cx="585011" cy="585536"/>
              <a:chOff x="1967628" y="812211"/>
              <a:chExt cx="588000" cy="588000"/>
            </a:xfrm>
          </p:grpSpPr>
          <p:sp>
            <p:nvSpPr>
              <p:cNvPr id="154" name="Google Shape;154;g777bd15f07_0_25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157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g777bd15f07_0_25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g777bd15f07_0_259"/>
            <p:cNvGrpSpPr/>
            <p:nvPr/>
          </p:nvGrpSpPr>
          <p:grpSpPr>
            <a:xfrm>
              <a:off x="4264101" y="1180333"/>
              <a:ext cx="585001" cy="585530"/>
              <a:chOff x="1970048" y="811613"/>
              <a:chExt cx="588000" cy="588000"/>
            </a:xfrm>
          </p:grpSpPr>
          <p:sp>
            <p:nvSpPr>
              <p:cNvPr id="157" name="Google Shape;157;g777bd15f07_0_259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157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g777bd15f07_0_259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g777bd15f07_0_259"/>
            <p:cNvGrpSpPr/>
            <p:nvPr/>
          </p:nvGrpSpPr>
          <p:grpSpPr>
            <a:xfrm rot="7200165">
              <a:off x="5229868" y="2804824"/>
              <a:ext cx="585011" cy="585536"/>
              <a:chOff x="1977085" y="811649"/>
              <a:chExt cx="588000" cy="588000"/>
            </a:xfrm>
          </p:grpSpPr>
          <p:sp>
            <p:nvSpPr>
              <p:cNvPr id="160" name="Google Shape;160;g777bd15f07_0_259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157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g777bd15f07_0_259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" name="Google Shape;162;g777bd15f07_0_259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A61C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i="0" sz="1600" u="none" cap="none" strike="noStrike">
                <a:solidFill>
                  <a:srgbClr val="A61C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g777bd15f07_0_259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A61C00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i="0" sz="1600" u="none" cap="none" strike="noStrike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g777bd15f07_0_259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A61C00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i="0" sz="1600" u="none" cap="none" strike="noStrike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5" name="Google Shape;165;g777bd15f07_0_259"/>
          <p:cNvSpPr txBox="1"/>
          <p:nvPr/>
        </p:nvSpPr>
        <p:spPr>
          <a:xfrm>
            <a:off x="-87931" y="1111825"/>
            <a:ext cx="2849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Complete Analysis of O365 data using ‘19 as baseline model to analyze ‘20 data</a:t>
            </a:r>
            <a:endParaRPr b="0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" name="Google Shape;166;g777bd15f07_0_259"/>
          <p:cNvSpPr txBox="1"/>
          <p:nvPr/>
        </p:nvSpPr>
        <p:spPr>
          <a:xfrm>
            <a:off x="6657900" y="4571975"/>
            <a:ext cx="21852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Produce a model to measure employees' adaptation of new working ways using personas </a:t>
            </a:r>
            <a:endParaRPr b="0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" name="Google Shape;167;g777bd15f07_0_259"/>
          <p:cNvSpPr txBox="1"/>
          <p:nvPr/>
        </p:nvSpPr>
        <p:spPr>
          <a:xfrm>
            <a:off x="6379751" y="919825"/>
            <a:ext cx="23580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Recommend</a:t>
            </a:r>
            <a:endParaRPr b="0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KPIs as part of analysis and personal use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of the platform</a:t>
            </a:r>
            <a:endParaRPr b="0" i="0" sz="1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8" name="Google Shape;168;g777bd15f07_0_259"/>
          <p:cNvSpPr/>
          <p:nvPr/>
        </p:nvSpPr>
        <p:spPr>
          <a:xfrm rot="-5400000">
            <a:off x="2098325" y="3114525"/>
            <a:ext cx="554100" cy="1252500"/>
          </a:xfrm>
          <a:prstGeom prst="bentArrow">
            <a:avLst>
              <a:gd fmla="val 25000" name="adj1"/>
              <a:gd fmla="val 24999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777bd15f07_0_259"/>
          <p:cNvSpPr/>
          <p:nvPr/>
        </p:nvSpPr>
        <p:spPr>
          <a:xfrm flipH="1" rot="10800000">
            <a:off x="6096000" y="3668025"/>
            <a:ext cx="899100" cy="668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777bd15f07_0_259"/>
          <p:cNvSpPr/>
          <p:nvPr/>
        </p:nvSpPr>
        <p:spPr>
          <a:xfrm>
            <a:off x="4433450" y="1111825"/>
            <a:ext cx="1333500" cy="727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777bd15f07_0_259"/>
          <p:cNvSpPr/>
          <p:nvPr/>
        </p:nvSpPr>
        <p:spPr>
          <a:xfrm>
            <a:off x="274050" y="404425"/>
            <a:ext cx="2541900" cy="28686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777bd15f07_0_259"/>
          <p:cNvSpPr/>
          <p:nvPr/>
        </p:nvSpPr>
        <p:spPr>
          <a:xfrm>
            <a:off x="6470075" y="3989275"/>
            <a:ext cx="2358000" cy="28686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11.png" id="173" name="Google Shape;173;g777bd15f07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5526" y="3831949"/>
            <a:ext cx="2578398" cy="30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77bd15f07_0_259"/>
          <p:cNvSpPr/>
          <p:nvPr/>
        </p:nvSpPr>
        <p:spPr>
          <a:xfrm>
            <a:off x="6089075" y="422575"/>
            <a:ext cx="2185200" cy="25785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274abb5f_1_0"/>
          <p:cNvSpPr txBox="1"/>
          <p:nvPr>
            <p:ph idx="1" type="subTitle"/>
          </p:nvPr>
        </p:nvSpPr>
        <p:spPr>
          <a:xfrm>
            <a:off x="381050" y="3314700"/>
            <a:ext cx="36126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Complete Analysis of O365 data using 2019 as baseline model to analyze 2020 data</a:t>
            </a:r>
            <a:endParaRPr sz="2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81" name="Google Shape;181;g85274abb5f_1_0"/>
          <p:cNvSpPr txBox="1"/>
          <p:nvPr/>
        </p:nvSpPr>
        <p:spPr>
          <a:xfrm>
            <a:off x="625850" y="1295818"/>
            <a:ext cx="4046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Objective</a:t>
            </a:r>
            <a:r>
              <a:rPr b="1" lang="en-US" sz="4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: 1</a:t>
            </a:r>
            <a:endParaRPr b="1" i="0" sz="48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011.png" id="182" name="Google Shape;182;g85274abb5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169638" y="-600111"/>
            <a:ext cx="3092926" cy="418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85274abb5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050" y="3398825"/>
            <a:ext cx="4183100" cy="24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5274abb5f_1_155"/>
          <p:cNvSpPr/>
          <p:nvPr/>
        </p:nvSpPr>
        <p:spPr>
          <a:xfrm>
            <a:off x="1772900" y="1478525"/>
            <a:ext cx="1722600" cy="2143200"/>
          </a:xfrm>
          <a:custGeom>
            <a:rect b="b" l="l" r="r" t="t"/>
            <a:pathLst>
              <a:path extrusionOk="0" h="120000" w="120000">
                <a:moveTo>
                  <a:pt x="0" y="37388"/>
                </a:moveTo>
                <a:lnTo>
                  <a:pt x="0" y="82611"/>
                </a:lnTo>
                <a:lnTo>
                  <a:pt x="0" y="82611"/>
                </a:lnTo>
                <a:lnTo>
                  <a:pt x="0" y="83542"/>
                </a:lnTo>
                <a:lnTo>
                  <a:pt x="171" y="84473"/>
                </a:lnTo>
                <a:lnTo>
                  <a:pt x="687" y="86412"/>
                </a:lnTo>
                <a:lnTo>
                  <a:pt x="1461" y="88196"/>
                </a:lnTo>
                <a:lnTo>
                  <a:pt x="2406" y="90058"/>
                </a:lnTo>
                <a:lnTo>
                  <a:pt x="3696" y="91687"/>
                </a:lnTo>
                <a:lnTo>
                  <a:pt x="5157" y="93238"/>
                </a:lnTo>
                <a:lnTo>
                  <a:pt x="6618" y="94557"/>
                </a:lnTo>
                <a:lnTo>
                  <a:pt x="7478" y="95177"/>
                </a:lnTo>
                <a:lnTo>
                  <a:pt x="8252" y="95643"/>
                </a:lnTo>
                <a:lnTo>
                  <a:pt x="51661" y="118215"/>
                </a:lnTo>
                <a:lnTo>
                  <a:pt x="51661" y="118215"/>
                </a:lnTo>
                <a:lnTo>
                  <a:pt x="52607" y="118681"/>
                </a:lnTo>
                <a:lnTo>
                  <a:pt x="53553" y="119069"/>
                </a:lnTo>
                <a:lnTo>
                  <a:pt x="55616" y="119534"/>
                </a:lnTo>
                <a:lnTo>
                  <a:pt x="57679" y="119844"/>
                </a:lnTo>
                <a:lnTo>
                  <a:pt x="59914" y="119999"/>
                </a:lnTo>
                <a:lnTo>
                  <a:pt x="62320" y="119844"/>
                </a:lnTo>
                <a:lnTo>
                  <a:pt x="64383" y="119534"/>
                </a:lnTo>
                <a:lnTo>
                  <a:pt x="66532" y="119069"/>
                </a:lnTo>
                <a:lnTo>
                  <a:pt x="67392" y="118681"/>
                </a:lnTo>
                <a:lnTo>
                  <a:pt x="68338" y="118215"/>
                </a:lnTo>
                <a:lnTo>
                  <a:pt x="111747" y="95643"/>
                </a:lnTo>
                <a:lnTo>
                  <a:pt x="111747" y="95643"/>
                </a:lnTo>
                <a:lnTo>
                  <a:pt x="112521" y="95177"/>
                </a:lnTo>
                <a:lnTo>
                  <a:pt x="113295" y="94557"/>
                </a:lnTo>
                <a:lnTo>
                  <a:pt x="114928" y="93238"/>
                </a:lnTo>
                <a:lnTo>
                  <a:pt x="116303" y="91687"/>
                </a:lnTo>
                <a:lnTo>
                  <a:pt x="117507" y="90058"/>
                </a:lnTo>
                <a:lnTo>
                  <a:pt x="118538" y="88196"/>
                </a:lnTo>
                <a:lnTo>
                  <a:pt x="119312" y="86412"/>
                </a:lnTo>
                <a:lnTo>
                  <a:pt x="119914" y="84473"/>
                </a:lnTo>
                <a:lnTo>
                  <a:pt x="120000" y="83542"/>
                </a:lnTo>
                <a:lnTo>
                  <a:pt x="120000" y="82611"/>
                </a:lnTo>
                <a:lnTo>
                  <a:pt x="120000" y="37388"/>
                </a:lnTo>
                <a:lnTo>
                  <a:pt x="120000" y="37388"/>
                </a:lnTo>
                <a:lnTo>
                  <a:pt x="120000" y="36612"/>
                </a:lnTo>
                <a:lnTo>
                  <a:pt x="119914" y="35604"/>
                </a:lnTo>
                <a:lnTo>
                  <a:pt x="119312" y="33742"/>
                </a:lnTo>
                <a:lnTo>
                  <a:pt x="118538" y="31881"/>
                </a:lnTo>
                <a:lnTo>
                  <a:pt x="117507" y="30096"/>
                </a:lnTo>
                <a:lnTo>
                  <a:pt x="116303" y="28312"/>
                </a:lnTo>
                <a:lnTo>
                  <a:pt x="114928" y="26761"/>
                </a:lnTo>
                <a:lnTo>
                  <a:pt x="113295" y="25442"/>
                </a:lnTo>
                <a:lnTo>
                  <a:pt x="112521" y="24899"/>
                </a:lnTo>
                <a:lnTo>
                  <a:pt x="111747" y="24356"/>
                </a:lnTo>
                <a:lnTo>
                  <a:pt x="68338" y="1939"/>
                </a:lnTo>
                <a:lnTo>
                  <a:pt x="68338" y="1939"/>
                </a:lnTo>
                <a:lnTo>
                  <a:pt x="67392" y="1473"/>
                </a:lnTo>
                <a:lnTo>
                  <a:pt x="66532" y="1085"/>
                </a:lnTo>
                <a:lnTo>
                  <a:pt x="64383" y="465"/>
                </a:lnTo>
                <a:lnTo>
                  <a:pt x="62320" y="155"/>
                </a:lnTo>
                <a:lnTo>
                  <a:pt x="59914" y="0"/>
                </a:lnTo>
                <a:lnTo>
                  <a:pt x="57679" y="155"/>
                </a:lnTo>
                <a:lnTo>
                  <a:pt x="55616" y="465"/>
                </a:lnTo>
                <a:lnTo>
                  <a:pt x="53553" y="1085"/>
                </a:lnTo>
                <a:lnTo>
                  <a:pt x="52607" y="1473"/>
                </a:lnTo>
                <a:lnTo>
                  <a:pt x="51661" y="1939"/>
                </a:lnTo>
                <a:lnTo>
                  <a:pt x="8252" y="24356"/>
                </a:lnTo>
                <a:lnTo>
                  <a:pt x="8252" y="24356"/>
                </a:lnTo>
                <a:lnTo>
                  <a:pt x="7478" y="24899"/>
                </a:lnTo>
                <a:lnTo>
                  <a:pt x="6618" y="25442"/>
                </a:lnTo>
                <a:lnTo>
                  <a:pt x="5157" y="26761"/>
                </a:lnTo>
                <a:lnTo>
                  <a:pt x="3696" y="28312"/>
                </a:lnTo>
                <a:lnTo>
                  <a:pt x="2406" y="30096"/>
                </a:lnTo>
                <a:lnTo>
                  <a:pt x="1461" y="31881"/>
                </a:lnTo>
                <a:lnTo>
                  <a:pt x="687" y="33742"/>
                </a:lnTo>
                <a:lnTo>
                  <a:pt x="171" y="35604"/>
                </a:lnTo>
                <a:lnTo>
                  <a:pt x="0" y="36612"/>
                </a:lnTo>
                <a:lnTo>
                  <a:pt x="0" y="37388"/>
                </a:lnTo>
                <a:lnTo>
                  <a:pt x="0" y="37388"/>
                </a:lnTo>
                <a:close/>
                <a:moveTo>
                  <a:pt x="687" y="37621"/>
                </a:moveTo>
                <a:lnTo>
                  <a:pt x="687" y="37621"/>
                </a:lnTo>
                <a:lnTo>
                  <a:pt x="687" y="36845"/>
                </a:lnTo>
                <a:lnTo>
                  <a:pt x="773" y="35837"/>
                </a:lnTo>
                <a:lnTo>
                  <a:pt x="1375" y="33975"/>
                </a:lnTo>
                <a:lnTo>
                  <a:pt x="1977" y="32191"/>
                </a:lnTo>
                <a:lnTo>
                  <a:pt x="3008" y="30407"/>
                </a:lnTo>
                <a:lnTo>
                  <a:pt x="4212" y="28623"/>
                </a:lnTo>
                <a:lnTo>
                  <a:pt x="5673" y="27149"/>
                </a:lnTo>
                <a:lnTo>
                  <a:pt x="7220" y="25830"/>
                </a:lnTo>
                <a:lnTo>
                  <a:pt x="7994" y="25365"/>
                </a:lnTo>
                <a:lnTo>
                  <a:pt x="8939" y="24899"/>
                </a:lnTo>
                <a:lnTo>
                  <a:pt x="51661" y="2482"/>
                </a:lnTo>
                <a:lnTo>
                  <a:pt x="51661" y="2482"/>
                </a:lnTo>
                <a:lnTo>
                  <a:pt x="52607" y="2016"/>
                </a:lnTo>
                <a:lnTo>
                  <a:pt x="53553" y="1706"/>
                </a:lnTo>
                <a:lnTo>
                  <a:pt x="55616" y="1163"/>
                </a:lnTo>
                <a:lnTo>
                  <a:pt x="57679" y="853"/>
                </a:lnTo>
                <a:lnTo>
                  <a:pt x="59914" y="698"/>
                </a:lnTo>
                <a:lnTo>
                  <a:pt x="62148" y="853"/>
                </a:lnTo>
                <a:lnTo>
                  <a:pt x="64383" y="1163"/>
                </a:lnTo>
                <a:lnTo>
                  <a:pt x="66361" y="1706"/>
                </a:lnTo>
                <a:lnTo>
                  <a:pt x="67392" y="2016"/>
                </a:lnTo>
                <a:lnTo>
                  <a:pt x="68166" y="2482"/>
                </a:lnTo>
                <a:lnTo>
                  <a:pt x="111060" y="24899"/>
                </a:lnTo>
                <a:lnTo>
                  <a:pt x="111060" y="24899"/>
                </a:lnTo>
                <a:lnTo>
                  <a:pt x="112005" y="25365"/>
                </a:lnTo>
                <a:lnTo>
                  <a:pt x="112779" y="25830"/>
                </a:lnTo>
                <a:lnTo>
                  <a:pt x="114326" y="27149"/>
                </a:lnTo>
                <a:lnTo>
                  <a:pt x="115702" y="28623"/>
                </a:lnTo>
                <a:lnTo>
                  <a:pt x="116991" y="30407"/>
                </a:lnTo>
                <a:lnTo>
                  <a:pt x="117936" y="32191"/>
                </a:lnTo>
                <a:lnTo>
                  <a:pt x="118710" y="33975"/>
                </a:lnTo>
                <a:lnTo>
                  <a:pt x="119226" y="35837"/>
                </a:lnTo>
                <a:lnTo>
                  <a:pt x="119312" y="36845"/>
                </a:lnTo>
                <a:lnTo>
                  <a:pt x="119312" y="37621"/>
                </a:lnTo>
                <a:lnTo>
                  <a:pt x="119312" y="82378"/>
                </a:lnTo>
                <a:lnTo>
                  <a:pt x="119312" y="82378"/>
                </a:lnTo>
                <a:lnTo>
                  <a:pt x="119312" y="83309"/>
                </a:lnTo>
                <a:lnTo>
                  <a:pt x="119226" y="84162"/>
                </a:lnTo>
                <a:lnTo>
                  <a:pt x="118710" y="86024"/>
                </a:lnTo>
                <a:lnTo>
                  <a:pt x="117936" y="87963"/>
                </a:lnTo>
                <a:lnTo>
                  <a:pt x="116991" y="89670"/>
                </a:lnTo>
                <a:lnTo>
                  <a:pt x="115702" y="91376"/>
                </a:lnTo>
                <a:lnTo>
                  <a:pt x="114326" y="92928"/>
                </a:lnTo>
                <a:lnTo>
                  <a:pt x="112779" y="94169"/>
                </a:lnTo>
                <a:lnTo>
                  <a:pt x="112005" y="94789"/>
                </a:lnTo>
                <a:lnTo>
                  <a:pt x="111060" y="95255"/>
                </a:lnTo>
                <a:lnTo>
                  <a:pt x="68166" y="117595"/>
                </a:lnTo>
                <a:lnTo>
                  <a:pt x="68166" y="117595"/>
                </a:lnTo>
                <a:lnTo>
                  <a:pt x="67392" y="117983"/>
                </a:lnTo>
                <a:lnTo>
                  <a:pt x="66361" y="118371"/>
                </a:lnTo>
                <a:lnTo>
                  <a:pt x="64383" y="118914"/>
                </a:lnTo>
                <a:lnTo>
                  <a:pt x="62148" y="119301"/>
                </a:lnTo>
                <a:lnTo>
                  <a:pt x="59914" y="119379"/>
                </a:lnTo>
                <a:lnTo>
                  <a:pt x="57679" y="119301"/>
                </a:lnTo>
                <a:lnTo>
                  <a:pt x="55616" y="118914"/>
                </a:lnTo>
                <a:lnTo>
                  <a:pt x="53553" y="118371"/>
                </a:lnTo>
                <a:lnTo>
                  <a:pt x="52607" y="117983"/>
                </a:lnTo>
                <a:lnTo>
                  <a:pt x="51661" y="117595"/>
                </a:lnTo>
                <a:lnTo>
                  <a:pt x="8939" y="95255"/>
                </a:lnTo>
                <a:lnTo>
                  <a:pt x="8939" y="95255"/>
                </a:lnTo>
                <a:lnTo>
                  <a:pt x="7994" y="94789"/>
                </a:lnTo>
                <a:lnTo>
                  <a:pt x="7220" y="94169"/>
                </a:lnTo>
                <a:lnTo>
                  <a:pt x="5673" y="92928"/>
                </a:lnTo>
                <a:lnTo>
                  <a:pt x="4212" y="91376"/>
                </a:lnTo>
                <a:lnTo>
                  <a:pt x="3008" y="89670"/>
                </a:lnTo>
                <a:lnTo>
                  <a:pt x="1977" y="87963"/>
                </a:lnTo>
                <a:lnTo>
                  <a:pt x="1375" y="86024"/>
                </a:lnTo>
                <a:lnTo>
                  <a:pt x="773" y="84162"/>
                </a:lnTo>
                <a:lnTo>
                  <a:pt x="687" y="83309"/>
                </a:lnTo>
                <a:lnTo>
                  <a:pt x="687" y="82378"/>
                </a:lnTo>
                <a:lnTo>
                  <a:pt x="687" y="37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g85274abb5f_1_155"/>
          <p:cNvGrpSpPr/>
          <p:nvPr/>
        </p:nvGrpSpPr>
        <p:grpSpPr>
          <a:xfrm>
            <a:off x="179455" y="123589"/>
            <a:ext cx="792072" cy="936161"/>
            <a:chOff x="5465763" y="3317875"/>
            <a:chExt cx="1511300" cy="1701801"/>
          </a:xfrm>
        </p:grpSpPr>
        <p:sp>
          <p:nvSpPr>
            <p:cNvPr id="190" name="Google Shape;190;g85274abb5f_1_155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85274abb5f_1_155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85274abb5f_1_155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85274abb5f_1_155"/>
          <p:cNvSpPr txBox="1"/>
          <p:nvPr/>
        </p:nvSpPr>
        <p:spPr>
          <a:xfrm>
            <a:off x="1097400" y="179550"/>
            <a:ext cx="40518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Overview : Analysis 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4" name="Google Shape;194;g85274abb5f_1_155"/>
          <p:cNvSpPr txBox="1"/>
          <p:nvPr/>
        </p:nvSpPr>
        <p:spPr>
          <a:xfrm>
            <a:off x="4463550" y="384600"/>
            <a:ext cx="28575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Census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5" name="Google Shape;195;g85274abb5f_1_155"/>
          <p:cNvSpPr txBox="1"/>
          <p:nvPr/>
        </p:nvSpPr>
        <p:spPr>
          <a:xfrm>
            <a:off x="1672100" y="1892000"/>
            <a:ext cx="1887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O365 Report Data</a:t>
            </a:r>
            <a:endParaRPr b="1"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6" name="Google Shape;196;g85274abb5f_1_155"/>
          <p:cNvSpPr/>
          <p:nvPr/>
        </p:nvSpPr>
        <p:spPr>
          <a:xfrm>
            <a:off x="1522000" y="1224875"/>
            <a:ext cx="2238300" cy="26940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85274abb5f_1_155"/>
          <p:cNvSpPr/>
          <p:nvPr/>
        </p:nvSpPr>
        <p:spPr>
          <a:xfrm>
            <a:off x="5253625" y="124950"/>
            <a:ext cx="1271400" cy="14184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85274abb5f_1_155"/>
          <p:cNvSpPr/>
          <p:nvPr/>
        </p:nvSpPr>
        <p:spPr>
          <a:xfrm>
            <a:off x="4435725" y="4692600"/>
            <a:ext cx="1446900" cy="16104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85274abb5f_1_155"/>
          <p:cNvSpPr txBox="1"/>
          <p:nvPr/>
        </p:nvSpPr>
        <p:spPr>
          <a:xfrm>
            <a:off x="4608775" y="5121200"/>
            <a:ext cx="1623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Activity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Data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0" name="Google Shape;200;g85274abb5f_1_155"/>
          <p:cNvSpPr txBox="1"/>
          <p:nvPr/>
        </p:nvSpPr>
        <p:spPr>
          <a:xfrm>
            <a:off x="5883450" y="1838500"/>
            <a:ext cx="2130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Auditlog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1" name="Google Shape;201;g85274abb5f_1_155"/>
          <p:cNvSpPr/>
          <p:nvPr/>
        </p:nvSpPr>
        <p:spPr>
          <a:xfrm rot="-2198273">
            <a:off x="3688498" y="922420"/>
            <a:ext cx="1407612" cy="2649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5274abb5f_1_155"/>
          <p:cNvSpPr/>
          <p:nvPr/>
        </p:nvSpPr>
        <p:spPr>
          <a:xfrm>
            <a:off x="4257850" y="2157850"/>
            <a:ext cx="1423800" cy="26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85274abb5f_1_155"/>
          <p:cNvSpPr/>
          <p:nvPr/>
        </p:nvSpPr>
        <p:spPr>
          <a:xfrm flipH="1" rot="-8601518">
            <a:off x="3291011" y="4222113"/>
            <a:ext cx="1414031" cy="2697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85274abb5f_1_155"/>
          <p:cNvSpPr/>
          <p:nvPr/>
        </p:nvSpPr>
        <p:spPr>
          <a:xfrm>
            <a:off x="6244225" y="1421850"/>
            <a:ext cx="1423800" cy="16104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85274abb5f_1_155"/>
          <p:cNvSpPr txBox="1"/>
          <p:nvPr/>
        </p:nvSpPr>
        <p:spPr>
          <a:xfrm>
            <a:off x="5149350" y="3737400"/>
            <a:ext cx="28575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Survey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</a:t>
            </a:r>
            <a:endParaRPr b="1"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6" name="Google Shape;206;g85274abb5f_1_155"/>
          <p:cNvSpPr/>
          <p:nvPr/>
        </p:nvSpPr>
        <p:spPr>
          <a:xfrm>
            <a:off x="5863225" y="3346650"/>
            <a:ext cx="1423800" cy="1610400"/>
          </a:xfrm>
          <a:custGeom>
            <a:rect b="b" l="l" r="r" t="t"/>
            <a:pathLst>
              <a:path extrusionOk="0" h="120000" w="120000">
                <a:moveTo>
                  <a:pt x="59972" y="120000"/>
                </a:moveTo>
                <a:lnTo>
                  <a:pt x="59972" y="120000"/>
                </a:lnTo>
                <a:lnTo>
                  <a:pt x="58744" y="119949"/>
                </a:lnTo>
                <a:lnTo>
                  <a:pt x="57517" y="119848"/>
                </a:lnTo>
                <a:lnTo>
                  <a:pt x="56345" y="119696"/>
                </a:lnTo>
                <a:lnTo>
                  <a:pt x="55118" y="119444"/>
                </a:lnTo>
                <a:lnTo>
                  <a:pt x="54058" y="119242"/>
                </a:lnTo>
                <a:lnTo>
                  <a:pt x="52942" y="118837"/>
                </a:lnTo>
                <a:lnTo>
                  <a:pt x="51938" y="118484"/>
                </a:lnTo>
                <a:lnTo>
                  <a:pt x="50990" y="117978"/>
                </a:lnTo>
                <a:lnTo>
                  <a:pt x="9037" y="96101"/>
                </a:lnTo>
                <a:lnTo>
                  <a:pt x="9037" y="96101"/>
                </a:lnTo>
                <a:lnTo>
                  <a:pt x="8089" y="95595"/>
                </a:lnTo>
                <a:lnTo>
                  <a:pt x="7140" y="94938"/>
                </a:lnTo>
                <a:lnTo>
                  <a:pt x="6304" y="94282"/>
                </a:lnTo>
                <a:lnTo>
                  <a:pt x="5467" y="93473"/>
                </a:lnTo>
                <a:lnTo>
                  <a:pt x="4686" y="92715"/>
                </a:lnTo>
                <a:lnTo>
                  <a:pt x="3905" y="91806"/>
                </a:lnTo>
                <a:lnTo>
                  <a:pt x="3235" y="90947"/>
                </a:lnTo>
                <a:lnTo>
                  <a:pt x="2622" y="89936"/>
                </a:lnTo>
                <a:lnTo>
                  <a:pt x="2064" y="89027"/>
                </a:lnTo>
                <a:lnTo>
                  <a:pt x="1506" y="88016"/>
                </a:lnTo>
                <a:lnTo>
                  <a:pt x="1115" y="87006"/>
                </a:lnTo>
                <a:lnTo>
                  <a:pt x="669" y="85995"/>
                </a:lnTo>
                <a:lnTo>
                  <a:pt x="446" y="84934"/>
                </a:lnTo>
                <a:lnTo>
                  <a:pt x="167" y="83924"/>
                </a:lnTo>
                <a:lnTo>
                  <a:pt x="0" y="82913"/>
                </a:lnTo>
                <a:lnTo>
                  <a:pt x="0" y="81953"/>
                </a:lnTo>
                <a:lnTo>
                  <a:pt x="0" y="38096"/>
                </a:lnTo>
                <a:lnTo>
                  <a:pt x="0" y="38096"/>
                </a:lnTo>
                <a:lnTo>
                  <a:pt x="0" y="37086"/>
                </a:lnTo>
                <a:lnTo>
                  <a:pt x="167" y="35974"/>
                </a:lnTo>
                <a:lnTo>
                  <a:pt x="446" y="35014"/>
                </a:lnTo>
                <a:lnTo>
                  <a:pt x="669" y="34004"/>
                </a:lnTo>
                <a:lnTo>
                  <a:pt x="1115" y="32892"/>
                </a:lnTo>
                <a:lnTo>
                  <a:pt x="1506" y="31932"/>
                </a:lnTo>
                <a:lnTo>
                  <a:pt x="2064" y="30922"/>
                </a:lnTo>
                <a:lnTo>
                  <a:pt x="2622" y="29962"/>
                </a:lnTo>
                <a:lnTo>
                  <a:pt x="3235" y="29052"/>
                </a:lnTo>
                <a:lnTo>
                  <a:pt x="3905" y="28143"/>
                </a:lnTo>
                <a:lnTo>
                  <a:pt x="4686" y="27284"/>
                </a:lnTo>
                <a:lnTo>
                  <a:pt x="5467" y="26425"/>
                </a:lnTo>
                <a:lnTo>
                  <a:pt x="6304" y="25717"/>
                </a:lnTo>
                <a:lnTo>
                  <a:pt x="7140" y="25061"/>
                </a:lnTo>
                <a:lnTo>
                  <a:pt x="8089" y="24454"/>
                </a:lnTo>
                <a:lnTo>
                  <a:pt x="9037" y="23898"/>
                </a:lnTo>
                <a:lnTo>
                  <a:pt x="50990" y="1920"/>
                </a:lnTo>
                <a:lnTo>
                  <a:pt x="50990" y="1920"/>
                </a:lnTo>
                <a:lnTo>
                  <a:pt x="51938" y="1465"/>
                </a:lnTo>
                <a:lnTo>
                  <a:pt x="52942" y="1061"/>
                </a:lnTo>
                <a:lnTo>
                  <a:pt x="54058" y="757"/>
                </a:lnTo>
                <a:lnTo>
                  <a:pt x="55118" y="555"/>
                </a:lnTo>
                <a:lnTo>
                  <a:pt x="56345" y="303"/>
                </a:lnTo>
                <a:lnTo>
                  <a:pt x="57517" y="151"/>
                </a:lnTo>
                <a:lnTo>
                  <a:pt x="58800" y="101"/>
                </a:lnTo>
                <a:lnTo>
                  <a:pt x="59972" y="0"/>
                </a:lnTo>
                <a:lnTo>
                  <a:pt x="61255" y="101"/>
                </a:lnTo>
                <a:lnTo>
                  <a:pt x="62482" y="151"/>
                </a:lnTo>
                <a:lnTo>
                  <a:pt x="63654" y="303"/>
                </a:lnTo>
                <a:lnTo>
                  <a:pt x="64825" y="555"/>
                </a:lnTo>
                <a:lnTo>
                  <a:pt x="65941" y="757"/>
                </a:lnTo>
                <a:lnTo>
                  <a:pt x="67057" y="1061"/>
                </a:lnTo>
                <a:lnTo>
                  <a:pt x="68061" y="1465"/>
                </a:lnTo>
                <a:lnTo>
                  <a:pt x="69009" y="1920"/>
                </a:lnTo>
                <a:lnTo>
                  <a:pt x="110962" y="23898"/>
                </a:lnTo>
                <a:lnTo>
                  <a:pt x="110962" y="23898"/>
                </a:lnTo>
                <a:lnTo>
                  <a:pt x="111910" y="24454"/>
                </a:lnTo>
                <a:lnTo>
                  <a:pt x="112859" y="25061"/>
                </a:lnTo>
                <a:lnTo>
                  <a:pt x="113695" y="25717"/>
                </a:lnTo>
                <a:lnTo>
                  <a:pt x="114532" y="26425"/>
                </a:lnTo>
                <a:lnTo>
                  <a:pt x="115313" y="27284"/>
                </a:lnTo>
                <a:lnTo>
                  <a:pt x="116094" y="28143"/>
                </a:lnTo>
                <a:lnTo>
                  <a:pt x="116764" y="29052"/>
                </a:lnTo>
                <a:lnTo>
                  <a:pt x="117433" y="29962"/>
                </a:lnTo>
                <a:lnTo>
                  <a:pt x="117935" y="30922"/>
                </a:lnTo>
                <a:lnTo>
                  <a:pt x="118437" y="31932"/>
                </a:lnTo>
                <a:lnTo>
                  <a:pt x="118995" y="32892"/>
                </a:lnTo>
                <a:lnTo>
                  <a:pt x="119330" y="34004"/>
                </a:lnTo>
                <a:lnTo>
                  <a:pt x="119665" y="35014"/>
                </a:lnTo>
                <a:lnTo>
                  <a:pt x="119832" y="35974"/>
                </a:lnTo>
                <a:lnTo>
                  <a:pt x="120000" y="37086"/>
                </a:lnTo>
                <a:lnTo>
                  <a:pt x="120000" y="38096"/>
                </a:lnTo>
                <a:lnTo>
                  <a:pt x="120000" y="81953"/>
                </a:lnTo>
                <a:lnTo>
                  <a:pt x="120000" y="81953"/>
                </a:lnTo>
                <a:lnTo>
                  <a:pt x="120000" y="82913"/>
                </a:lnTo>
                <a:lnTo>
                  <a:pt x="119832" y="83924"/>
                </a:lnTo>
                <a:lnTo>
                  <a:pt x="119665" y="84934"/>
                </a:lnTo>
                <a:lnTo>
                  <a:pt x="119330" y="85995"/>
                </a:lnTo>
                <a:lnTo>
                  <a:pt x="118995" y="87006"/>
                </a:lnTo>
                <a:lnTo>
                  <a:pt x="118437" y="88016"/>
                </a:lnTo>
                <a:lnTo>
                  <a:pt x="117935" y="89027"/>
                </a:lnTo>
                <a:lnTo>
                  <a:pt x="117433" y="89936"/>
                </a:lnTo>
                <a:lnTo>
                  <a:pt x="116764" y="90947"/>
                </a:lnTo>
                <a:lnTo>
                  <a:pt x="116094" y="91806"/>
                </a:lnTo>
                <a:lnTo>
                  <a:pt x="115313" y="92715"/>
                </a:lnTo>
                <a:lnTo>
                  <a:pt x="114532" y="93473"/>
                </a:lnTo>
                <a:lnTo>
                  <a:pt x="113695" y="94282"/>
                </a:lnTo>
                <a:lnTo>
                  <a:pt x="112859" y="94938"/>
                </a:lnTo>
                <a:lnTo>
                  <a:pt x="111910" y="95595"/>
                </a:lnTo>
                <a:lnTo>
                  <a:pt x="110962" y="96101"/>
                </a:lnTo>
                <a:lnTo>
                  <a:pt x="69009" y="117978"/>
                </a:lnTo>
                <a:lnTo>
                  <a:pt x="69009" y="117978"/>
                </a:lnTo>
                <a:lnTo>
                  <a:pt x="68061" y="118484"/>
                </a:lnTo>
                <a:lnTo>
                  <a:pt x="67057" y="118837"/>
                </a:lnTo>
                <a:lnTo>
                  <a:pt x="66052" y="119242"/>
                </a:lnTo>
                <a:lnTo>
                  <a:pt x="64825" y="119444"/>
                </a:lnTo>
                <a:lnTo>
                  <a:pt x="63765" y="119696"/>
                </a:lnTo>
                <a:lnTo>
                  <a:pt x="62538" y="119848"/>
                </a:lnTo>
                <a:lnTo>
                  <a:pt x="61255" y="119949"/>
                </a:lnTo>
                <a:lnTo>
                  <a:pt x="59972" y="120000"/>
                </a:lnTo>
                <a:lnTo>
                  <a:pt x="59972" y="120000"/>
                </a:lnTo>
                <a:close/>
                <a:moveTo>
                  <a:pt x="59972" y="3486"/>
                </a:moveTo>
                <a:lnTo>
                  <a:pt x="59972" y="3486"/>
                </a:lnTo>
                <a:lnTo>
                  <a:pt x="58967" y="3486"/>
                </a:lnTo>
                <a:lnTo>
                  <a:pt x="58019" y="3536"/>
                </a:lnTo>
                <a:lnTo>
                  <a:pt x="57126" y="3688"/>
                </a:lnTo>
                <a:lnTo>
                  <a:pt x="56178" y="3840"/>
                </a:lnTo>
                <a:lnTo>
                  <a:pt x="55230" y="4092"/>
                </a:lnTo>
                <a:lnTo>
                  <a:pt x="54393" y="4294"/>
                </a:lnTo>
                <a:lnTo>
                  <a:pt x="53612" y="4648"/>
                </a:lnTo>
                <a:lnTo>
                  <a:pt x="52942" y="5002"/>
                </a:lnTo>
                <a:lnTo>
                  <a:pt x="10990" y="26880"/>
                </a:lnTo>
                <a:lnTo>
                  <a:pt x="10990" y="26880"/>
                </a:lnTo>
                <a:lnTo>
                  <a:pt x="10209" y="27284"/>
                </a:lnTo>
                <a:lnTo>
                  <a:pt x="9539" y="27840"/>
                </a:lnTo>
                <a:lnTo>
                  <a:pt x="8870" y="28345"/>
                </a:lnTo>
                <a:lnTo>
                  <a:pt x="8256" y="28901"/>
                </a:lnTo>
                <a:lnTo>
                  <a:pt x="7587" y="29608"/>
                </a:lnTo>
                <a:lnTo>
                  <a:pt x="7085" y="30265"/>
                </a:lnTo>
                <a:lnTo>
                  <a:pt x="6471" y="30972"/>
                </a:lnTo>
                <a:lnTo>
                  <a:pt x="5969" y="31730"/>
                </a:lnTo>
                <a:lnTo>
                  <a:pt x="5523" y="32538"/>
                </a:lnTo>
                <a:lnTo>
                  <a:pt x="5132" y="33296"/>
                </a:lnTo>
                <a:lnTo>
                  <a:pt x="4741" y="34054"/>
                </a:lnTo>
                <a:lnTo>
                  <a:pt x="4407" y="34913"/>
                </a:lnTo>
                <a:lnTo>
                  <a:pt x="4184" y="35671"/>
                </a:lnTo>
                <a:lnTo>
                  <a:pt x="4016" y="36480"/>
                </a:lnTo>
                <a:lnTo>
                  <a:pt x="3905" y="37288"/>
                </a:lnTo>
                <a:lnTo>
                  <a:pt x="3849" y="38096"/>
                </a:lnTo>
                <a:lnTo>
                  <a:pt x="3849" y="81953"/>
                </a:lnTo>
                <a:lnTo>
                  <a:pt x="3849" y="81953"/>
                </a:lnTo>
                <a:lnTo>
                  <a:pt x="3905" y="82711"/>
                </a:lnTo>
                <a:lnTo>
                  <a:pt x="4016" y="83469"/>
                </a:lnTo>
                <a:lnTo>
                  <a:pt x="4184" y="84227"/>
                </a:lnTo>
                <a:lnTo>
                  <a:pt x="4407" y="85086"/>
                </a:lnTo>
                <a:lnTo>
                  <a:pt x="4741" y="85844"/>
                </a:lnTo>
                <a:lnTo>
                  <a:pt x="5132" y="86652"/>
                </a:lnTo>
                <a:lnTo>
                  <a:pt x="5523" y="87461"/>
                </a:lnTo>
                <a:lnTo>
                  <a:pt x="5969" y="88269"/>
                </a:lnTo>
                <a:lnTo>
                  <a:pt x="6471" y="88926"/>
                </a:lnTo>
                <a:lnTo>
                  <a:pt x="7085" y="89734"/>
                </a:lnTo>
                <a:lnTo>
                  <a:pt x="7587" y="90391"/>
                </a:lnTo>
                <a:lnTo>
                  <a:pt x="8256" y="91048"/>
                </a:lnTo>
                <a:lnTo>
                  <a:pt x="8870" y="91654"/>
                </a:lnTo>
                <a:lnTo>
                  <a:pt x="9539" y="92160"/>
                </a:lnTo>
                <a:lnTo>
                  <a:pt x="10209" y="92665"/>
                </a:lnTo>
                <a:lnTo>
                  <a:pt x="10990" y="93018"/>
                </a:lnTo>
                <a:lnTo>
                  <a:pt x="52942" y="114997"/>
                </a:lnTo>
                <a:lnTo>
                  <a:pt x="52942" y="114997"/>
                </a:lnTo>
                <a:lnTo>
                  <a:pt x="53612" y="115301"/>
                </a:lnTo>
                <a:lnTo>
                  <a:pt x="54393" y="115604"/>
                </a:lnTo>
                <a:lnTo>
                  <a:pt x="55230" y="115856"/>
                </a:lnTo>
                <a:lnTo>
                  <a:pt x="56178" y="116058"/>
                </a:lnTo>
                <a:lnTo>
                  <a:pt x="57126" y="116210"/>
                </a:lnTo>
                <a:lnTo>
                  <a:pt x="58019" y="116311"/>
                </a:lnTo>
                <a:lnTo>
                  <a:pt x="59972" y="116362"/>
                </a:lnTo>
                <a:lnTo>
                  <a:pt x="61980" y="116311"/>
                </a:lnTo>
                <a:lnTo>
                  <a:pt x="62873" y="116210"/>
                </a:lnTo>
                <a:lnTo>
                  <a:pt x="63821" y="116058"/>
                </a:lnTo>
                <a:lnTo>
                  <a:pt x="64769" y="115856"/>
                </a:lnTo>
                <a:lnTo>
                  <a:pt x="65606" y="115604"/>
                </a:lnTo>
                <a:lnTo>
                  <a:pt x="66387" y="115301"/>
                </a:lnTo>
                <a:lnTo>
                  <a:pt x="67168" y="114997"/>
                </a:lnTo>
                <a:lnTo>
                  <a:pt x="109009" y="93018"/>
                </a:lnTo>
                <a:lnTo>
                  <a:pt x="109009" y="93018"/>
                </a:lnTo>
                <a:lnTo>
                  <a:pt x="109790" y="92665"/>
                </a:lnTo>
                <a:lnTo>
                  <a:pt x="110460" y="92160"/>
                </a:lnTo>
                <a:lnTo>
                  <a:pt x="111129" y="91654"/>
                </a:lnTo>
                <a:lnTo>
                  <a:pt x="111799" y="91048"/>
                </a:lnTo>
                <a:lnTo>
                  <a:pt x="112412" y="90391"/>
                </a:lnTo>
                <a:lnTo>
                  <a:pt x="113026" y="89734"/>
                </a:lnTo>
                <a:lnTo>
                  <a:pt x="113528" y="88926"/>
                </a:lnTo>
                <a:lnTo>
                  <a:pt x="114030" y="88269"/>
                </a:lnTo>
                <a:lnTo>
                  <a:pt x="114532" y="87461"/>
                </a:lnTo>
                <a:lnTo>
                  <a:pt x="114867" y="86652"/>
                </a:lnTo>
                <a:lnTo>
                  <a:pt x="115313" y="85844"/>
                </a:lnTo>
                <a:lnTo>
                  <a:pt x="115592" y="85086"/>
                </a:lnTo>
                <a:lnTo>
                  <a:pt x="115815" y="84227"/>
                </a:lnTo>
                <a:lnTo>
                  <a:pt x="115983" y="83469"/>
                </a:lnTo>
                <a:lnTo>
                  <a:pt x="116094" y="82711"/>
                </a:lnTo>
                <a:lnTo>
                  <a:pt x="116150" y="81953"/>
                </a:lnTo>
                <a:lnTo>
                  <a:pt x="116150" y="38096"/>
                </a:lnTo>
                <a:lnTo>
                  <a:pt x="116150" y="38096"/>
                </a:lnTo>
                <a:lnTo>
                  <a:pt x="116094" y="37288"/>
                </a:lnTo>
                <a:lnTo>
                  <a:pt x="115983" y="36530"/>
                </a:lnTo>
                <a:lnTo>
                  <a:pt x="115815" y="35671"/>
                </a:lnTo>
                <a:lnTo>
                  <a:pt x="115592" y="34913"/>
                </a:lnTo>
                <a:lnTo>
                  <a:pt x="115313" y="34054"/>
                </a:lnTo>
                <a:lnTo>
                  <a:pt x="114867" y="33296"/>
                </a:lnTo>
                <a:lnTo>
                  <a:pt x="114532" y="32538"/>
                </a:lnTo>
                <a:lnTo>
                  <a:pt x="114030" y="31730"/>
                </a:lnTo>
                <a:lnTo>
                  <a:pt x="113528" y="30972"/>
                </a:lnTo>
                <a:lnTo>
                  <a:pt x="113026" y="30265"/>
                </a:lnTo>
                <a:lnTo>
                  <a:pt x="112412" y="29608"/>
                </a:lnTo>
                <a:lnTo>
                  <a:pt x="111799" y="28901"/>
                </a:lnTo>
                <a:lnTo>
                  <a:pt x="111129" y="28345"/>
                </a:lnTo>
                <a:lnTo>
                  <a:pt x="110460" y="27840"/>
                </a:lnTo>
                <a:lnTo>
                  <a:pt x="109790" y="27284"/>
                </a:lnTo>
                <a:lnTo>
                  <a:pt x="109009" y="26880"/>
                </a:lnTo>
                <a:lnTo>
                  <a:pt x="67168" y="5002"/>
                </a:lnTo>
                <a:lnTo>
                  <a:pt x="67168" y="5002"/>
                </a:lnTo>
                <a:lnTo>
                  <a:pt x="66387" y="4648"/>
                </a:lnTo>
                <a:lnTo>
                  <a:pt x="65606" y="4294"/>
                </a:lnTo>
                <a:lnTo>
                  <a:pt x="64769" y="4092"/>
                </a:lnTo>
                <a:lnTo>
                  <a:pt x="63933" y="3840"/>
                </a:lnTo>
                <a:lnTo>
                  <a:pt x="62984" y="3688"/>
                </a:lnTo>
                <a:lnTo>
                  <a:pt x="61980" y="3536"/>
                </a:lnTo>
                <a:lnTo>
                  <a:pt x="61032" y="3486"/>
                </a:lnTo>
                <a:lnTo>
                  <a:pt x="59972" y="3486"/>
                </a:lnTo>
                <a:lnTo>
                  <a:pt x="59972" y="3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85274abb5f_1_155"/>
          <p:cNvSpPr/>
          <p:nvPr/>
        </p:nvSpPr>
        <p:spPr>
          <a:xfrm>
            <a:off x="4105450" y="3377050"/>
            <a:ext cx="1423800" cy="26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038f685a7_0_57"/>
          <p:cNvSpPr/>
          <p:nvPr/>
        </p:nvSpPr>
        <p:spPr>
          <a:xfrm>
            <a:off x="3772825" y="395975"/>
            <a:ext cx="1930800" cy="26265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Gender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Age Range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Tenure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Location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Salary Grade 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Org Level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Manager Org Level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…...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4" name="Google Shape;214;g8038f685a7_0_57"/>
          <p:cNvSpPr/>
          <p:nvPr/>
        </p:nvSpPr>
        <p:spPr>
          <a:xfrm>
            <a:off x="3535825" y="3672575"/>
            <a:ext cx="2091600" cy="28155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Login time range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RecordType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Workload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Activity Times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ree Serif"/>
              <a:buChar char="●"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Login weekdays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(Monday-Sunday)…...</a:t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15" name="Google Shape;215;g8038f685a7_0_57"/>
          <p:cNvSpPr/>
          <p:nvPr/>
        </p:nvSpPr>
        <p:spPr>
          <a:xfrm>
            <a:off x="6736225" y="19961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038f685a7_0_57"/>
          <p:cNvSpPr/>
          <p:nvPr/>
        </p:nvSpPr>
        <p:spPr>
          <a:xfrm>
            <a:off x="6736225" y="26057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8038f685a7_0_57"/>
          <p:cNvSpPr/>
          <p:nvPr/>
        </p:nvSpPr>
        <p:spPr>
          <a:xfrm>
            <a:off x="6736225" y="32153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8038f685a7_0_57"/>
          <p:cNvSpPr/>
          <p:nvPr/>
        </p:nvSpPr>
        <p:spPr>
          <a:xfrm>
            <a:off x="6736225" y="38249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038f685a7_0_57"/>
          <p:cNvSpPr/>
          <p:nvPr/>
        </p:nvSpPr>
        <p:spPr>
          <a:xfrm>
            <a:off x="6736225" y="44345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8038f685a7_0_57"/>
          <p:cNvSpPr/>
          <p:nvPr/>
        </p:nvSpPr>
        <p:spPr>
          <a:xfrm>
            <a:off x="6736225" y="5044175"/>
            <a:ext cx="2091600" cy="5103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8038f685a7_0_57"/>
          <p:cNvSpPr txBox="1"/>
          <p:nvPr/>
        </p:nvSpPr>
        <p:spPr>
          <a:xfrm>
            <a:off x="6612400" y="20379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</a:t>
            </a: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arly Morning</a:t>
            </a:r>
            <a:endParaRPr/>
          </a:p>
        </p:txBody>
      </p:sp>
      <p:sp>
        <p:nvSpPr>
          <p:cNvPr id="222" name="Google Shape;222;g8038f685a7_0_57"/>
          <p:cNvSpPr txBox="1"/>
          <p:nvPr/>
        </p:nvSpPr>
        <p:spPr>
          <a:xfrm>
            <a:off x="6612400" y="26475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Late </a:t>
            </a: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Morning</a:t>
            </a:r>
            <a:endParaRPr/>
          </a:p>
        </p:txBody>
      </p:sp>
      <p:sp>
        <p:nvSpPr>
          <p:cNvPr id="223" name="Google Shape;223;g8038f685a7_0_57"/>
          <p:cNvSpPr txBox="1"/>
          <p:nvPr/>
        </p:nvSpPr>
        <p:spPr>
          <a:xfrm>
            <a:off x="6536200" y="31809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Early Afternoon</a:t>
            </a:r>
            <a:endParaRPr/>
          </a:p>
        </p:txBody>
      </p:sp>
      <p:sp>
        <p:nvSpPr>
          <p:cNvPr id="224" name="Google Shape;224;g8038f685a7_0_57"/>
          <p:cNvSpPr txBox="1"/>
          <p:nvPr/>
        </p:nvSpPr>
        <p:spPr>
          <a:xfrm>
            <a:off x="6612400" y="37905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L</a:t>
            </a: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ate Afternoon</a:t>
            </a:r>
            <a:endParaRPr/>
          </a:p>
        </p:txBody>
      </p:sp>
      <p:sp>
        <p:nvSpPr>
          <p:cNvPr id="225" name="Google Shape;225;g8038f685a7_0_57"/>
          <p:cNvSpPr txBox="1"/>
          <p:nvPr/>
        </p:nvSpPr>
        <p:spPr>
          <a:xfrm>
            <a:off x="6781800" y="4419600"/>
            <a:ext cx="3000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Evening</a:t>
            </a:r>
            <a:endParaRPr/>
          </a:p>
        </p:txBody>
      </p:sp>
      <p:sp>
        <p:nvSpPr>
          <p:cNvPr id="226" name="Google Shape;226;g8038f685a7_0_57"/>
          <p:cNvSpPr txBox="1"/>
          <p:nvPr/>
        </p:nvSpPr>
        <p:spPr>
          <a:xfrm>
            <a:off x="6536200" y="500970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         Night</a:t>
            </a:r>
            <a:endParaRPr/>
          </a:p>
        </p:txBody>
      </p:sp>
      <p:sp>
        <p:nvSpPr>
          <p:cNvPr id="227" name="Google Shape;227;g8038f685a7_0_57"/>
          <p:cNvSpPr/>
          <p:nvPr/>
        </p:nvSpPr>
        <p:spPr>
          <a:xfrm>
            <a:off x="5726175" y="2039750"/>
            <a:ext cx="810000" cy="3514800"/>
          </a:xfrm>
          <a:prstGeom prst="leftBrace">
            <a:avLst>
              <a:gd fmla="val 50000" name="adj1"/>
              <a:gd fmla="val 49542" name="adj2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g8038f685a7_0_57"/>
          <p:cNvSpPr/>
          <p:nvPr/>
        </p:nvSpPr>
        <p:spPr>
          <a:xfrm>
            <a:off x="1174950" y="1189025"/>
            <a:ext cx="1930800" cy="1930800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Census </a:t>
            </a:r>
            <a:endParaRPr b="1"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Data </a:t>
            </a:r>
            <a:endParaRPr b="1"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9" name="Google Shape;229;g8038f685a7_0_57"/>
          <p:cNvSpPr/>
          <p:nvPr/>
        </p:nvSpPr>
        <p:spPr>
          <a:xfrm>
            <a:off x="1098750" y="4084625"/>
            <a:ext cx="1930800" cy="1930800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Auditlog</a:t>
            </a:r>
            <a:endParaRPr b="1"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Data </a:t>
            </a:r>
            <a:endParaRPr b="1"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0" name="Google Shape;230;g8038f685a7_0_57"/>
          <p:cNvSpPr txBox="1"/>
          <p:nvPr/>
        </p:nvSpPr>
        <p:spPr>
          <a:xfrm>
            <a:off x="1097400" y="179550"/>
            <a:ext cx="3474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Data Overview</a:t>
            </a:r>
            <a:endParaRPr b="1" sz="24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231" name="Google Shape;231;g8038f685a7_0_57"/>
          <p:cNvGrpSpPr/>
          <p:nvPr/>
        </p:nvGrpSpPr>
        <p:grpSpPr>
          <a:xfrm>
            <a:off x="179455" y="123589"/>
            <a:ext cx="792072" cy="936161"/>
            <a:chOff x="5465763" y="3317875"/>
            <a:chExt cx="1511300" cy="1701801"/>
          </a:xfrm>
        </p:grpSpPr>
        <p:sp>
          <p:nvSpPr>
            <p:cNvPr id="232" name="Google Shape;232;g8038f685a7_0_57"/>
            <p:cNvSpPr/>
            <p:nvPr/>
          </p:nvSpPr>
          <p:spPr>
            <a:xfrm>
              <a:off x="5465763" y="3317875"/>
              <a:ext cx="1511300" cy="1400175"/>
            </a:xfrm>
            <a:custGeom>
              <a:rect b="b" l="l" r="r" t="t"/>
              <a:pathLst>
                <a:path extrusionOk="0" h="882" w="95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g8038f685a7_0_57"/>
            <p:cNvSpPr/>
            <p:nvPr/>
          </p:nvSpPr>
          <p:spPr>
            <a:xfrm>
              <a:off x="6567488" y="4695825"/>
              <a:ext cx="206375" cy="190500"/>
            </a:xfrm>
            <a:custGeom>
              <a:rect b="b" l="l" r="r" t="t"/>
              <a:pathLst>
                <a:path extrusionOk="0" h="120" w="13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8038f685a7_0_57"/>
            <p:cNvSpPr/>
            <p:nvPr/>
          </p:nvSpPr>
          <p:spPr>
            <a:xfrm>
              <a:off x="6821488" y="4884738"/>
              <a:ext cx="136525" cy="134938"/>
            </a:xfrm>
            <a:custGeom>
              <a:rect b="b" l="l" r="r" t="t"/>
              <a:pathLst>
                <a:path extrusionOk="0" h="85" w="86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0000"/>
      </a:accent1>
      <a:accent2>
        <a:srgbClr val="C00000"/>
      </a:accent2>
      <a:accent3>
        <a:srgbClr val="639729"/>
      </a:accent3>
      <a:accent4>
        <a:srgbClr val="92D050"/>
      </a:accent4>
      <a:accent5>
        <a:srgbClr val="FFC000"/>
      </a:accent5>
      <a:accent6>
        <a:srgbClr val="FF9900"/>
      </a:accent6>
      <a:hlink>
        <a:srgbClr val="FFC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